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7" r:id="rId2"/>
    <p:sldId id="377" r:id="rId3"/>
    <p:sldId id="378" r:id="rId4"/>
    <p:sldId id="268" r:id="rId5"/>
    <p:sldId id="382" r:id="rId6"/>
    <p:sldId id="380" r:id="rId7"/>
    <p:sldId id="283" r:id="rId8"/>
    <p:sldId id="362" r:id="rId9"/>
    <p:sldId id="365" r:id="rId10"/>
    <p:sldId id="367" r:id="rId11"/>
    <p:sldId id="368" r:id="rId12"/>
    <p:sldId id="371" r:id="rId13"/>
    <p:sldId id="372" r:id="rId14"/>
    <p:sldId id="374" r:id="rId15"/>
    <p:sldId id="375" r:id="rId16"/>
    <p:sldId id="383" r:id="rId17"/>
    <p:sldId id="384" r:id="rId18"/>
    <p:sldId id="385" r:id="rId19"/>
    <p:sldId id="386" r:id="rId20"/>
    <p:sldId id="387" r:id="rId21"/>
    <p:sldId id="388" r:id="rId22"/>
    <p:sldId id="397" r:id="rId23"/>
    <p:sldId id="403" r:id="rId24"/>
    <p:sldId id="404" r:id="rId25"/>
    <p:sldId id="398" r:id="rId26"/>
    <p:sldId id="399" r:id="rId27"/>
    <p:sldId id="400" r:id="rId28"/>
    <p:sldId id="392" r:id="rId29"/>
    <p:sldId id="402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7" r:id="rId40"/>
    <p:sldId id="414" r:id="rId41"/>
    <p:sldId id="415" r:id="rId42"/>
    <p:sldId id="416" r:id="rId4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B4BFF"/>
    <a:srgbClr val="0000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45" autoAdjust="0"/>
  </p:normalViewPr>
  <p:slideViewPr>
    <p:cSldViewPr>
      <p:cViewPr varScale="1">
        <p:scale>
          <a:sx n="67" d="100"/>
          <a:sy n="67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18A464-CE8A-421D-BCBE-5A07AC15A363}" type="datetimeFigureOut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654DA6-EDE0-451C-8984-C2B7E40242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827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F18B20-C138-40ED-A29B-2878A0675CEB}" type="datetimeFigureOut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3EFCBE-0D3E-44BE-B01E-62494450C2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879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EFCBE-0D3E-44BE-B01E-62494450C23A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708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EFCBE-0D3E-44BE-B01E-62494450C23A}" type="slidenum">
              <a:rPr lang="tr-TR" altLang="tr-T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F0D82A-4B15-4DB1-9EA7-6CD110D277D0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860B-135F-4950-B796-07D8543E6F8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85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A315-65E4-4B58-9691-9224DA4565A1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20E7-3148-4834-8165-945C4A2AEDD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47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6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7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8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9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20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3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2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2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27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9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30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31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B82C-216A-4249-8947-081A5A3C94F1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956B-8067-46B9-8AF9-2A9B067D483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802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0961-F988-45CF-BE40-78521790DFD5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B635-05C9-41C4-915A-AA3129AC99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1008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E92D-59D4-4188-853E-9AF078F8EC35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0505-EE2E-418A-9B56-86F7079E77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75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D19CC1-E665-41A0-B95B-6320D25C2C8A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1D40-EE78-4FD0-9FB8-23257EE16E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90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8026-0129-487F-A7E2-3C02C974181D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E972-6486-4749-B762-0E54C1DB094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0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14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1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" name="1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" name="2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DAA701-1BFC-42E8-9848-D85F81C095DE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0CB6-FFDA-4985-975B-4E8A5367530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3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4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1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1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1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2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26724E-2CB2-4135-ACD9-E34AB2F78191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8CDD-FC31-4F67-A711-C5F9330402D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79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7586-F69D-4D4D-99FA-27270A806495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31F3-F084-48B7-BFC2-D4C6EB6A0A8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480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28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8FAAA8-78B0-4CD2-864F-D7E0841E1851}" type="datetime1">
              <a:rPr lang="tr-TR"/>
              <a:pPr>
                <a:defRPr/>
              </a:pPr>
              <a:t>24.10.2022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C72146B-AF86-4F37-ACA3-1A7E3384444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38" r:id="rId3"/>
    <p:sldLayoutId id="2147484439" r:id="rId4"/>
    <p:sldLayoutId id="2147484445" r:id="rId5"/>
    <p:sldLayoutId id="2147484440" r:id="rId6"/>
    <p:sldLayoutId id="2147484446" r:id="rId7"/>
    <p:sldLayoutId id="2147484447" r:id="rId8"/>
    <p:sldLayoutId id="2147484441" r:id="rId9"/>
    <p:sldLayoutId id="214748444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84979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3B3C4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0C0C3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AB8D44-3E54-4773-9691-09B6F676F227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59632" y="1844824"/>
            <a:ext cx="63373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KMM4000 Bitirme Çalışması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220" name="Dikdörtgen 1"/>
          <p:cNvSpPr>
            <a:spLocks noChangeArrowheads="1"/>
          </p:cNvSpPr>
          <p:nvPr/>
        </p:nvSpPr>
        <p:spPr bwMode="auto">
          <a:xfrm>
            <a:off x="3347864" y="6165304"/>
            <a:ext cx="2304256" cy="45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b="1" smtClean="0">
                <a:latin typeface="Arial" panose="020B0604020202020204" pitchFamily="34" charset="0"/>
                <a:cs typeface="Times New Roman" panose="02020603050405020304" pitchFamily="18" charset="0"/>
              </a:rPr>
              <a:t>2022-2023 </a:t>
            </a:r>
            <a:r>
              <a:rPr lang="tr-TR" altLang="tr-TR" b="1" smtClean="0">
                <a:latin typeface="Arial" panose="020B0604020202020204" pitchFamily="34" charset="0"/>
                <a:cs typeface="Times New Roman" panose="02020603050405020304" pitchFamily="18" charset="0"/>
              </a:rPr>
              <a:t>Güz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EC7C942-B909-4A1D-8806-60480A0F559A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11560" y="332656"/>
            <a:ext cx="7632327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FF0066"/>
                </a:solidFill>
              </a:rPr>
              <a:t>Kaynak tarama safhasının başarılı olabilmesi için</a:t>
            </a:r>
            <a:r>
              <a:rPr lang="tr-TR" sz="2400" dirty="0">
                <a:solidFill>
                  <a:srgbClr val="FF0066"/>
                </a:solidFill>
              </a:rPr>
              <a:t>:</a:t>
            </a:r>
            <a:endParaRPr lang="tr-TR" sz="2400" dirty="0" smtClean="0">
              <a:solidFill>
                <a:srgbClr val="FF0066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Kaynak </a:t>
            </a:r>
            <a:r>
              <a:rPr lang="tr-TR" sz="2400" dirty="0">
                <a:solidFill>
                  <a:prstClr val="black"/>
                </a:solidFill>
              </a:rPr>
              <a:t>taraması ve kaynak incelemesi araştırma </a:t>
            </a:r>
            <a:r>
              <a:rPr lang="tr-TR" sz="2400" dirty="0" smtClean="0">
                <a:solidFill>
                  <a:prstClr val="black"/>
                </a:solidFill>
              </a:rPr>
              <a:t>amaçlarına </a:t>
            </a:r>
            <a:r>
              <a:rPr lang="tr-TR" sz="2400" dirty="0">
                <a:solidFill>
                  <a:prstClr val="black"/>
                </a:solidFill>
              </a:rPr>
              <a:t>ve hipotezlerine </a:t>
            </a:r>
            <a:r>
              <a:rPr lang="tr-TR" sz="2400" dirty="0" smtClean="0">
                <a:solidFill>
                  <a:prstClr val="black"/>
                </a:solidFill>
              </a:rPr>
              <a:t>uygun </a:t>
            </a:r>
            <a:r>
              <a:rPr lang="tr-TR" sz="2400" dirty="0">
                <a:solidFill>
                  <a:prstClr val="black"/>
                </a:solidFill>
              </a:rPr>
              <a:t>yapılmalıdır.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>
                <a:solidFill>
                  <a:prstClr val="black"/>
                </a:solidFill>
              </a:rPr>
              <a:t>Kaynak </a:t>
            </a:r>
            <a:r>
              <a:rPr lang="tr-TR" sz="2400" dirty="0" smtClean="0">
                <a:solidFill>
                  <a:prstClr val="black"/>
                </a:solidFill>
              </a:rPr>
              <a:t>taraması </a:t>
            </a:r>
            <a:r>
              <a:rPr lang="tr-TR" sz="2400" dirty="0">
                <a:solidFill>
                  <a:prstClr val="black"/>
                </a:solidFill>
              </a:rPr>
              <a:t>son yapılan </a:t>
            </a:r>
            <a:r>
              <a:rPr lang="tr-TR" sz="2400" dirty="0" smtClean="0">
                <a:solidFill>
                  <a:prstClr val="black"/>
                </a:solidFill>
              </a:rPr>
              <a:t>çalışmalardan başlanarak yapılmalıdır.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kern="0" dirty="0">
                <a:solidFill>
                  <a:srgbClr val="000000"/>
                </a:solidFill>
              </a:rPr>
              <a:t>Aranan </a:t>
            </a:r>
            <a:r>
              <a:rPr lang="tr-TR" sz="2400" kern="0" dirty="0" smtClean="0">
                <a:solidFill>
                  <a:srgbClr val="000000"/>
                </a:solidFill>
              </a:rPr>
              <a:t>kaynağa (</a:t>
            </a:r>
            <a:r>
              <a:rPr lang="tr-TR" sz="2400" kern="0" dirty="0">
                <a:solidFill>
                  <a:srgbClr val="000000"/>
                </a:solidFill>
              </a:rPr>
              <a:t>kitap, süreli yayın, vb.) </a:t>
            </a:r>
            <a:r>
              <a:rPr lang="tr-TR" sz="2400" kern="0" dirty="0" smtClean="0">
                <a:solidFill>
                  <a:srgbClr val="000000"/>
                </a:solidFill>
              </a:rPr>
              <a:t>nasıl ulaşılabileceğini belirlemek gerekir.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kern="0" dirty="0" smtClean="0">
                <a:solidFill>
                  <a:srgbClr val="000000"/>
                </a:solidFill>
              </a:rPr>
              <a:t>Doğru ve güvenilir kaynaklara ulaşmak gerekir.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kern="0" dirty="0" smtClean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EC7C942-B909-4A1D-8806-60480A0F559A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11560" y="332656"/>
            <a:ext cx="7632327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FF0066"/>
                </a:solidFill>
              </a:rPr>
              <a:t>Kaynak taraması nasıl yapılır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Araştırma konusu belirlenir.</a:t>
            </a:r>
            <a:endParaRPr lang="tr-TR" sz="2400" dirty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Konu ile ilgili anahtar kelimeler belirlenir.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dirty="0" smtClean="0"/>
              <a:t>Araştırma </a:t>
            </a:r>
            <a:r>
              <a:rPr lang="tr-TR" sz="2400" dirty="0"/>
              <a:t>konusu </a:t>
            </a:r>
            <a:r>
              <a:rPr lang="tr-TR" sz="2400" dirty="0" smtClean="0"/>
              <a:t>ile ilgili bilimsel içeriğe </a:t>
            </a:r>
            <a:r>
              <a:rPr lang="tr-TR" sz="2400" dirty="0"/>
              <a:t>sahip kaynaklara </a:t>
            </a:r>
            <a:r>
              <a:rPr lang="tr-TR" sz="2400" dirty="0" smtClean="0"/>
              <a:t>ulaşılır.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kern="0" dirty="0" smtClean="0">
                <a:solidFill>
                  <a:srgbClr val="000000"/>
                </a:solidFill>
              </a:rPr>
              <a:t>Kaynaklar okunur.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kern="0" dirty="0" smtClean="0">
                <a:solidFill>
                  <a:srgbClr val="000000"/>
                </a:solidFill>
              </a:rPr>
              <a:t>Değerlendirilir.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tr-TR" sz="2400" kern="0" dirty="0" smtClean="0">
                <a:solidFill>
                  <a:srgbClr val="000000"/>
                </a:solidFill>
              </a:rPr>
              <a:t>Kullanacağımız kaynaklar not alınır ve kaynakça oluşturmak için listelenir.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kern="0" dirty="0" smtClean="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043A309-1D0E-4BD0-88EB-AE74B1F9F716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71600" y="217303"/>
            <a:ext cx="547260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2400" dirty="0" smtClean="0">
                <a:solidFill>
                  <a:srgbClr val="FF0066"/>
                </a:solidFill>
              </a:rPr>
              <a:t>İncelenmesi Gereken Kaynaklar: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Kitaplar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Ansiklopediler ve sözlükler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Süreli yayınlar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Ulusal ve Uluslararası bilimsel indeksler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Patentler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Tezler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Belgeler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Araştırma raporları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Konferans makaleleri, özetleri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Basın yayın organları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İnternet araştırması</a:t>
            </a:r>
          </a:p>
          <a:p>
            <a:pPr marL="285750" indent="-28575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İlgili kişiler</a:t>
            </a:r>
          </a:p>
        </p:txBody>
      </p:sp>
    </p:spTree>
    <p:extLst>
      <p:ext uri="{BB962C8B-B14F-4D97-AF65-F5344CB8AC3E}">
        <p14:creationId xmlns:p14="http://schemas.microsoft.com/office/powerpoint/2010/main" val="35809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043A309-1D0E-4BD0-88EB-AE74B1F9F716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55685" y="3717032"/>
            <a:ext cx="7920682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Bilimsel dergiler ve kitapların taranmasında kütüphaneler ve </a:t>
            </a:r>
            <a:r>
              <a:rPr lang="tr-TR" sz="2000" dirty="0">
                <a:solidFill>
                  <a:prstClr val="black"/>
                </a:solidFill>
              </a:rPr>
              <a:t>veri </a:t>
            </a:r>
            <a:r>
              <a:rPr lang="tr-TR" sz="2000" dirty="0" smtClean="0">
                <a:solidFill>
                  <a:prstClr val="black"/>
                </a:solidFill>
              </a:rPr>
              <a:t>tabanları kullanılır.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r-TR" dirty="0" err="1"/>
              <a:t>sciencedirect</a:t>
            </a:r>
            <a:r>
              <a:rPr lang="tr-TR" dirty="0"/>
              <a:t>, </a:t>
            </a:r>
            <a:r>
              <a:rPr lang="tr-TR" dirty="0" err="1"/>
              <a:t>scopus</a:t>
            </a:r>
            <a:r>
              <a:rPr lang="tr-TR" dirty="0"/>
              <a:t>, </a:t>
            </a:r>
            <a:r>
              <a:rPr lang="tr-TR" dirty="0" err="1"/>
              <a:t>google</a:t>
            </a:r>
            <a:r>
              <a:rPr lang="tr-TR" dirty="0"/>
              <a:t> akademik, </a:t>
            </a:r>
            <a:r>
              <a:rPr lang="tr-TR" dirty="0" err="1"/>
              <a:t>ulakbim</a:t>
            </a:r>
            <a:r>
              <a:rPr lang="tr-TR" dirty="0"/>
              <a:t> 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55576" y="83671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000" dirty="0"/>
              <a:t>Bilimsel </a:t>
            </a:r>
            <a:r>
              <a:rPr lang="tr-TR" sz="2000" dirty="0" smtClean="0"/>
              <a:t>dergiler;</a:t>
            </a:r>
            <a:endParaRPr lang="tr-TR" sz="2000" dirty="0"/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000" dirty="0" smtClean="0"/>
              <a:t>Uluslararası </a:t>
            </a:r>
            <a:r>
              <a:rPr lang="tr-TR" sz="2000" dirty="0"/>
              <a:t>(SCI, SCI-</a:t>
            </a:r>
            <a:r>
              <a:rPr lang="tr-TR" sz="2000" dirty="0" err="1"/>
              <a:t>Expanded</a:t>
            </a:r>
            <a:r>
              <a:rPr lang="tr-TR" sz="2000" dirty="0"/>
              <a:t>, SSCI ve AHCI) </a:t>
            </a:r>
            <a:r>
              <a:rPr lang="tr-TR" sz="2000" dirty="0" smtClean="0"/>
              <a:t>dergiler </a:t>
            </a:r>
            <a:endParaRPr lang="tr-TR" sz="2000" dirty="0"/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000" dirty="0" smtClean="0"/>
              <a:t>Ulusal </a:t>
            </a:r>
            <a:r>
              <a:rPr lang="tr-TR" sz="2000" dirty="0"/>
              <a:t>hakemli </a:t>
            </a:r>
            <a:r>
              <a:rPr lang="tr-TR" sz="2000" dirty="0" smtClean="0"/>
              <a:t>dergiler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000" dirty="0" smtClean="0"/>
              <a:t>Alan </a:t>
            </a:r>
            <a:r>
              <a:rPr lang="tr-TR" sz="2000" dirty="0"/>
              <a:t>indeksli </a:t>
            </a:r>
            <a:r>
              <a:rPr lang="tr-TR" sz="2000" dirty="0" smtClean="0"/>
              <a:t>dergiler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000" dirty="0" smtClean="0"/>
              <a:t>Hakemli dergiler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481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4900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 Literatür Okuma</a:t>
            </a:r>
          </a:p>
        </p:txBody>
      </p:sp>
      <p:sp>
        <p:nvSpPr>
          <p:cNvPr id="28675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1A8D067-81FF-485F-93A2-3567D9E5D9CA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51992" y="908720"/>
            <a:ext cx="780844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400" kern="0" dirty="0" smtClean="0">
                <a:solidFill>
                  <a:srgbClr val="000000"/>
                </a:solidFill>
                <a:cs typeface="+mn-cs"/>
              </a:rPr>
              <a:t>Önemli bulduğumuz kısımları işaretlemeliyiz.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tr-TR" sz="2400" kern="0" dirty="0" smtClean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400" kern="0" dirty="0" smtClean="0">
                <a:solidFill>
                  <a:srgbClr val="000000"/>
                </a:solidFill>
              </a:rPr>
              <a:t>Önemli bulduğumuz kısımlarda küçük notlar  </a:t>
            </a:r>
            <a:r>
              <a:rPr lang="tr-TR" sz="2400" kern="0" dirty="0">
                <a:solidFill>
                  <a:srgbClr val="000000"/>
                </a:solidFill>
              </a:rPr>
              <a:t>çıkartmalıyız.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tr-TR" sz="2400" kern="0" dirty="0">
              <a:solidFill>
                <a:srgbClr val="000000"/>
              </a:solidFill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400" kern="0" dirty="0">
                <a:solidFill>
                  <a:srgbClr val="000000"/>
                </a:solidFill>
                <a:cs typeface="+mn-cs"/>
              </a:rPr>
              <a:t>İncelediğimiz </a:t>
            </a:r>
            <a:r>
              <a:rPr lang="tr-TR" sz="2400" kern="0" dirty="0" smtClean="0">
                <a:solidFill>
                  <a:srgbClr val="000000"/>
                </a:solidFill>
                <a:cs typeface="+mn-cs"/>
              </a:rPr>
              <a:t>kaynakta </a:t>
            </a:r>
            <a:r>
              <a:rPr lang="tr-TR" sz="2400" kern="0" dirty="0">
                <a:solidFill>
                  <a:srgbClr val="000000"/>
                </a:solidFill>
                <a:cs typeface="+mn-cs"/>
              </a:rPr>
              <a:t>önemli </a:t>
            </a:r>
            <a:r>
              <a:rPr lang="tr-TR" sz="2400" kern="0" dirty="0" smtClean="0">
                <a:solidFill>
                  <a:srgbClr val="000000"/>
                </a:solidFill>
                <a:cs typeface="+mn-cs"/>
              </a:rPr>
              <a:t>bulduğumuz </a:t>
            </a:r>
            <a:r>
              <a:rPr lang="tr-TR" sz="2400" kern="0" dirty="0">
                <a:solidFill>
                  <a:srgbClr val="000000"/>
                </a:solidFill>
                <a:cs typeface="+mn-cs"/>
              </a:rPr>
              <a:t>referansları da araştırmalıyız.</a:t>
            </a:r>
          </a:p>
        </p:txBody>
      </p:sp>
    </p:spTree>
    <p:extLst>
      <p:ext uri="{BB962C8B-B14F-4D97-AF65-F5344CB8AC3E}">
        <p14:creationId xmlns:p14="http://schemas.microsoft.com/office/powerpoint/2010/main" val="352394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smtClean="0">
                <a:solidFill>
                  <a:srgbClr val="FF0066"/>
                </a:solidFill>
                <a:latin typeface="Arial" panose="020B0604020202020204" pitchFamily="34" charset="0"/>
              </a:rPr>
              <a:t>  Yanlışlıklar</a:t>
            </a:r>
          </a:p>
        </p:txBody>
      </p:sp>
      <p:sp>
        <p:nvSpPr>
          <p:cNvPr id="29699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7613779-C2B0-4C9A-A61A-3564F1727BFB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1188" y="1844675"/>
            <a:ext cx="7705725" cy="1901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400" kern="0" dirty="0" smtClean="0">
                <a:solidFill>
                  <a:srgbClr val="000000"/>
                </a:solidFill>
                <a:cs typeface="Arial" charset="0"/>
              </a:rPr>
              <a:t>Kaynak araştırmasına çok zaman harcamak</a:t>
            </a:r>
            <a:endParaRPr lang="tr-TR" sz="24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400" kern="0" dirty="0">
                <a:solidFill>
                  <a:srgbClr val="000000"/>
                </a:solidFill>
                <a:cs typeface="Arial" charset="0"/>
              </a:rPr>
              <a:t>Kes </a:t>
            </a:r>
            <a:r>
              <a:rPr lang="tr-TR" sz="2400" kern="0" dirty="0" smtClean="0">
                <a:solidFill>
                  <a:srgbClr val="000000"/>
                </a:solidFill>
                <a:cs typeface="Arial" charset="0"/>
              </a:rPr>
              <a:t>yapıştır yapmak</a:t>
            </a:r>
            <a:endParaRPr lang="tr-TR" sz="24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400" kern="0" dirty="0">
                <a:solidFill>
                  <a:srgbClr val="000000"/>
                </a:solidFill>
                <a:cs typeface="Arial" charset="0"/>
              </a:rPr>
              <a:t>Kaynakları sınıflandırmak yerine </a:t>
            </a:r>
            <a:r>
              <a:rPr lang="tr-TR" sz="2400" kern="0" dirty="0" smtClean="0">
                <a:solidFill>
                  <a:srgbClr val="000000"/>
                </a:solidFill>
                <a:cs typeface="Arial" charset="0"/>
              </a:rPr>
              <a:t>sıralamaya çalışmak</a:t>
            </a:r>
            <a:endParaRPr lang="tr-TR" sz="2400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3211956-8969-4191-94F3-C8E07D0B2981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61988" y="177281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Bilimsel sonuçların yazıya dökülmesinde ne tür yayın olacağı dikkate alınmalıdır.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Tez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Rapor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Makale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Kitap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61988" y="5013176"/>
            <a:ext cx="7768676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Bilimsel kurallara ve içerik için verilen kurallara uygun yazılır. </a:t>
            </a: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560" y="548680"/>
            <a:ext cx="7467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  BİLİMSEL YAZI</a:t>
            </a:r>
          </a:p>
        </p:txBody>
      </p:sp>
    </p:spTree>
    <p:extLst>
      <p:ext uri="{BB962C8B-B14F-4D97-AF65-F5344CB8AC3E}">
        <p14:creationId xmlns:p14="http://schemas.microsoft.com/office/powerpoint/2010/main" val="70015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52876" y="692696"/>
            <a:ext cx="7467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  TEZ</a:t>
            </a:r>
          </a:p>
        </p:txBody>
      </p:sp>
      <p:sp>
        <p:nvSpPr>
          <p:cNvPr id="39939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3211956-8969-4191-94F3-C8E07D0B2981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24" y="1772816"/>
            <a:ext cx="7776864" cy="25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8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9DBE923-A6CC-4478-8750-F27CD30FAB20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4915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84200" y="0"/>
            <a:ext cx="746760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Bilimsel Yazının Hazırlanması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95536" y="396875"/>
            <a:ext cx="81518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Düşünceler </a:t>
            </a:r>
            <a:r>
              <a:rPr lang="tr-TR" sz="2400" dirty="0">
                <a:solidFill>
                  <a:prstClr val="black"/>
                </a:solidFill>
                <a:cs typeface="Arial" charset="0"/>
              </a:rPr>
              <a:t>net, kısa ve doğru biçimde ifade edilmeli, her paragraf bir kavramın bütünü olmalıdır. 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  <a:cs typeface="Arial" charset="0"/>
              </a:rPr>
              <a:t>Paragraflar arasında mantıksal geçiş olmalıdır</a:t>
            </a:r>
            <a:r>
              <a:rPr lang="tr-TR" sz="24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tr-TR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84200" y="2338452"/>
            <a:ext cx="8151812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66"/>
              </a:buClr>
              <a:defRPr/>
            </a:pPr>
            <a:r>
              <a:rPr lang="tr-TR" dirty="0" smtClean="0">
                <a:solidFill>
                  <a:prstClr val="black"/>
                </a:solidFill>
                <a:cs typeface="Arial" charset="0"/>
              </a:rPr>
              <a:t>Kullanılan 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biçim ve bilgilerin sunuluşu önemlidir.</a:t>
            </a:r>
          </a:p>
          <a:p>
            <a:pPr eaLnBrk="1" hangingPunct="1">
              <a:lnSpc>
                <a:spcPct val="150000"/>
              </a:lnSpc>
              <a:buClr>
                <a:srgbClr val="FF0066"/>
              </a:buClr>
              <a:defRPr/>
            </a:pPr>
            <a:endParaRPr lang="tr-TR" sz="1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FF0066"/>
              </a:buClr>
              <a:defRPr/>
            </a:pPr>
            <a:r>
              <a:rPr lang="tr-TR" dirty="0">
                <a:solidFill>
                  <a:srgbClr val="FF0066"/>
                </a:solidFill>
                <a:cs typeface="Arial" charset="0"/>
              </a:rPr>
              <a:t>Raporun Fiziksel Yapısı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Yazı tipi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Kenar boşlukları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Başlık sırası ve biçimi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Paragraf başları, satır aralıkları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Düzen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Kısaltmalar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Rakamlar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Kelime bölmeleri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Sayfa numaralandırma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Dipnotlar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Metin içinde kaynak gösterimi</a:t>
            </a:r>
          </a:p>
          <a:p>
            <a:pPr marL="342900" indent="-34290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Kaynaklar</a:t>
            </a:r>
          </a:p>
        </p:txBody>
      </p:sp>
    </p:spTree>
    <p:extLst>
      <p:ext uri="{BB962C8B-B14F-4D97-AF65-F5344CB8AC3E}">
        <p14:creationId xmlns:p14="http://schemas.microsoft.com/office/powerpoint/2010/main" val="102546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89BF-8135-489D-AE00-DD7B35DABFE1}" type="slidenum">
              <a:rPr lang="tr-TR" altLang="tr-TR" smtClean="0"/>
              <a:pPr>
                <a:defRPr/>
              </a:pPr>
              <a:t>19</a:t>
            </a:fld>
            <a:endParaRPr lang="tr-TR" alt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498"/>
            <a:ext cx="9144000" cy="57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5ADE5C-8FDA-4A45-BD95-97A29E50BDBC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87450" y="404813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BİLİMSEL ARAŞTIRMA NEDİR?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68313" y="1412875"/>
            <a:ext cx="7775575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dirty="0">
                <a:latin typeface="Tahoma" panose="020B0604030504040204" pitchFamily="34" charset="0"/>
              </a:rPr>
              <a:t> Araştırma bir konu hakkında bilgi toplamaktır. Bilginin bulunması, geliştirilmesi ve gerçeğe uygunluğunun kontrol edilmesi için gösterilen çabadır.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dirty="0" smtClean="0">
                <a:latin typeface="Tahoma" panose="020B0604030504040204" pitchFamily="34" charset="0"/>
              </a:rPr>
              <a:t>Bilimsel </a:t>
            </a:r>
            <a:r>
              <a:rPr lang="tr-TR" altLang="tr-TR" sz="1800" dirty="0">
                <a:latin typeface="Tahoma" panose="020B0604030504040204" pitchFamily="34" charset="0"/>
              </a:rPr>
              <a:t>araştırma, sorunlara güvenilir çözümler aramak amacı ile sorunun tanımlanması, planlı ve sistemli olarak soruna ait verilerin toplanması, çözümlenmesi, yorumlanarak değerlendirilmesi ve bütün bunların rapor olarak yazılması sürecidir.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dirty="0" smtClean="0">
                <a:latin typeface="Tahoma" panose="020B0604030504040204" pitchFamily="34" charset="0"/>
              </a:rPr>
              <a:t>Bir </a:t>
            </a:r>
            <a:r>
              <a:rPr lang="tr-TR" altLang="tr-TR" sz="1800" dirty="0">
                <a:latin typeface="Tahoma" panose="020B0604030504040204" pitchFamily="34" charset="0"/>
              </a:rPr>
              <a:t>araştırmanın bilimsel bir nitelik kazanması için; bilimsel amaçla, bilimsel yöntemlerle ve sistematik çalışmalarla yürütülmesi gerekir.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tr-TR" altLang="tr-TR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175DC5F-4C35-403E-86A1-938C12392ED2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6" y="-10244"/>
            <a:ext cx="8151812" cy="706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FF0066"/>
              </a:buClr>
              <a:defRPr/>
            </a:pPr>
            <a:r>
              <a:rPr lang="tr-TR" sz="2000" dirty="0" smtClean="0">
                <a:solidFill>
                  <a:srgbClr val="FF0066"/>
                </a:solidFill>
                <a:cs typeface="Arial" charset="0"/>
              </a:rPr>
              <a:t>Biçimsel Yapı</a:t>
            </a:r>
            <a:endParaRPr lang="tr-TR" sz="2000" dirty="0">
              <a:solidFill>
                <a:srgbClr val="FF0066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FF0066"/>
              </a:buClr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Bilimsel bir rapor şu kısımlardan oluşur: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ÖN KISIM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Başlık Sayfası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Önsöz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İçindekiler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Çizelge ve Şekil Listesi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Kısaltma ve Semboller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METİN KISMI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Giriş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Bölümler </a:t>
            </a:r>
          </a:p>
          <a:p>
            <a:pPr lvl="1" eaLnBrk="1" hangingPunct="1">
              <a:buClr>
                <a:srgbClr val="FF0066"/>
              </a:buClr>
              <a:defRPr/>
            </a:pPr>
            <a:r>
              <a:rPr lang="tr-TR" sz="1600" i="1" dirty="0">
                <a:solidFill>
                  <a:prstClr val="black"/>
                </a:solidFill>
                <a:cs typeface="Arial" charset="0"/>
              </a:rPr>
              <a:t>	Teori ve prensipler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Yöntem (</a:t>
            </a:r>
            <a:r>
              <a:rPr lang="tr-TR" dirty="0" err="1">
                <a:solidFill>
                  <a:prstClr val="black"/>
                </a:solidFill>
                <a:cs typeface="Arial" charset="0"/>
              </a:rPr>
              <a:t>Metod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lvl="1" eaLnBrk="1" hangingPunct="1">
              <a:buClr>
                <a:srgbClr val="FF0066"/>
              </a:buClr>
              <a:defRPr/>
            </a:pPr>
            <a:r>
              <a:rPr lang="tr-TR" sz="1600" i="1" dirty="0">
                <a:solidFill>
                  <a:prstClr val="black"/>
                </a:solidFill>
                <a:cs typeface="Arial" charset="0"/>
              </a:rPr>
              <a:t>	Kullanılan araçlar (</a:t>
            </a:r>
            <a:r>
              <a:rPr lang="tr-TR" sz="1600" i="1" dirty="0" err="1">
                <a:solidFill>
                  <a:prstClr val="black"/>
                </a:solidFill>
                <a:cs typeface="Arial" charset="0"/>
              </a:rPr>
              <a:t>Materials</a:t>
            </a:r>
            <a:r>
              <a:rPr lang="tr-TR" sz="1600" i="1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lvl="2" eaLnBrk="1" hangingPunct="1">
              <a:buClr>
                <a:srgbClr val="FF0066"/>
              </a:buClr>
              <a:defRPr/>
            </a:pPr>
            <a:r>
              <a:rPr lang="tr-TR" sz="1600" i="1" dirty="0">
                <a:solidFill>
                  <a:prstClr val="black"/>
                </a:solidFill>
                <a:cs typeface="Arial" charset="0"/>
              </a:rPr>
              <a:t>İşlem (</a:t>
            </a:r>
            <a:r>
              <a:rPr lang="tr-TR" sz="1600" i="1" dirty="0" err="1">
                <a:solidFill>
                  <a:prstClr val="black"/>
                </a:solidFill>
                <a:cs typeface="Arial" charset="0"/>
              </a:rPr>
              <a:t>Procedure</a:t>
            </a:r>
            <a:r>
              <a:rPr lang="tr-TR" sz="1600" i="1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Sonuçlar (</a:t>
            </a:r>
            <a:r>
              <a:rPr lang="tr-TR" dirty="0" err="1">
                <a:solidFill>
                  <a:prstClr val="black"/>
                </a:solidFill>
                <a:cs typeface="Arial" charset="0"/>
              </a:rPr>
              <a:t>Results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Tartışma (</a:t>
            </a:r>
            <a:r>
              <a:rPr lang="tr-TR" dirty="0" err="1">
                <a:solidFill>
                  <a:prstClr val="black"/>
                </a:solidFill>
                <a:cs typeface="Arial" charset="0"/>
              </a:rPr>
              <a:t>Discussion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Sonuç Bölümü (</a:t>
            </a:r>
            <a:r>
              <a:rPr lang="tr-TR" dirty="0" err="1">
                <a:solidFill>
                  <a:prstClr val="black"/>
                </a:solidFill>
                <a:cs typeface="Arial" charset="0"/>
              </a:rPr>
              <a:t>Conclusions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SON KISIM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Kaynakça(</a:t>
            </a:r>
            <a:r>
              <a:rPr lang="tr-TR" dirty="0" err="1">
                <a:solidFill>
                  <a:prstClr val="black"/>
                </a:solidFill>
                <a:cs typeface="Arial" charset="0"/>
              </a:rPr>
              <a:t>References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tr-TR" dirty="0">
                <a:solidFill>
                  <a:prstClr val="black"/>
                </a:solidFill>
                <a:cs typeface="Arial" charset="0"/>
              </a:rPr>
              <a:t>Ekler (</a:t>
            </a:r>
            <a:r>
              <a:rPr lang="tr-TR" dirty="0" err="1">
                <a:solidFill>
                  <a:prstClr val="black"/>
                </a:solidFill>
                <a:cs typeface="Arial" charset="0"/>
              </a:rPr>
              <a:t>Appendix</a:t>
            </a:r>
            <a:r>
              <a:rPr lang="tr-TR" dirty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endParaRPr lang="tr-TR" dirty="0">
              <a:solidFill>
                <a:prstClr val="black"/>
              </a:solidFill>
              <a:cs typeface="Arial" charset="0"/>
            </a:endParaRPr>
          </a:p>
          <a:p>
            <a:pPr marL="742950" lvl="1" indent="-285750" eaLnBrk="1" hangingPunct="1">
              <a:buClr>
                <a:srgbClr val="FF0066"/>
              </a:buClr>
              <a:buFont typeface="Arial" pitchFamily="34" charset="0"/>
              <a:buChar char="•"/>
              <a:defRPr/>
            </a:pPr>
            <a:endParaRPr lang="tr-TR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9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175DC5F-4C35-403E-86A1-938C12392ED2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2648"/>
            <a:ext cx="3771400" cy="57906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8" y="302648"/>
            <a:ext cx="3680294" cy="54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72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57F9C5A-98AE-4AFC-A901-718F9F5F17AE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84256"/>
              </p:ext>
            </p:extLst>
          </p:nvPr>
        </p:nvGraphicFramePr>
        <p:xfrm>
          <a:off x="737706" y="3043894"/>
          <a:ext cx="7467600" cy="1743710"/>
        </p:xfrm>
        <a:graphic>
          <a:graphicData uri="http://schemas.openxmlformats.org/drawingml/2006/table">
            <a:tbl>
              <a:tblPr firstRow="1" firstCol="1" bandRow="1"/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Numuneler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de-DE" sz="1400" baseline="-250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baseline="-250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deneysel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(g/g)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de-DE" sz="1400" baseline="-250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e-DE" sz="1400" baseline="-250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hesaplanan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(g/g)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de-DE" sz="1400" baseline="-250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</a:t>
                      </a:r>
                      <a:r>
                        <a:rPr lang="de-DE" sz="1400" dirty="0" err="1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sa.</a:t>
                      </a: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de-DE" sz="1400" baseline="300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de-DE" sz="1400" baseline="-250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8,151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8,048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0,9977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de-DE" sz="1400" baseline="-250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,080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,116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0,9995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de-DE" sz="1400" baseline="-250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0,9995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de-DE" sz="1400" baseline="-2500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tr-TR" sz="1400" dirty="0" smtClean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harter B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0,9996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331046" y="2435325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Arial" panose="020B0604020202020204" pitchFamily="34" charset="0"/>
              </a:rPr>
              <a:t>Çizelge 3.1 </a:t>
            </a:r>
            <a:r>
              <a:rPr lang="tr-TR" sz="1600" dirty="0" smtClean="0">
                <a:latin typeface="Arial" panose="020B0604020202020204" pitchFamily="34" charset="0"/>
              </a:rPr>
              <a:t>Numunelerin </a:t>
            </a:r>
            <a:r>
              <a:rPr lang="tr-TR" sz="1600" dirty="0">
                <a:latin typeface="Arial" panose="020B0604020202020204" pitchFamily="34" charset="0"/>
              </a:rPr>
              <a:t>ikinci derece modele göre hesaplanan kinetik parametreleri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68476" y="314341"/>
            <a:ext cx="78060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tr-TR" dirty="0" err="1">
                <a:solidFill>
                  <a:srgbClr val="FF0066"/>
                </a:solidFill>
              </a:rPr>
              <a:t>Çizelge</a:t>
            </a:r>
            <a:r>
              <a:rPr lang="en-US" altLang="tr-TR" dirty="0">
                <a:solidFill>
                  <a:srgbClr val="FF0066"/>
                </a:solidFill>
              </a:rPr>
              <a:t>:</a:t>
            </a:r>
            <a:r>
              <a:rPr lang="en-US" altLang="tr-TR" dirty="0"/>
              <a:t> </a:t>
            </a:r>
            <a:r>
              <a:rPr lang="tr-TR" altLang="tr-TR" dirty="0"/>
              <a:t>B</a:t>
            </a:r>
            <a:r>
              <a:rPr lang="en-US" altLang="tr-TR" dirty="0" err="1"/>
              <a:t>ilginin</a:t>
            </a:r>
            <a:r>
              <a:rPr lang="en-US" altLang="tr-TR" dirty="0"/>
              <a:t> </a:t>
            </a:r>
            <a:r>
              <a:rPr lang="tr-TR" altLang="tr-TR" dirty="0"/>
              <a:t>belirli bir düzen içerisinde verilmesidir</a:t>
            </a:r>
            <a:r>
              <a:rPr lang="en-US" altLang="tr-TR" dirty="0"/>
              <a:t>. </a:t>
            </a:r>
            <a:r>
              <a:rPr lang="en-US" altLang="tr-TR" dirty="0" err="1"/>
              <a:t>Çizelgelerde</a:t>
            </a:r>
            <a:r>
              <a:rPr lang="en-US" altLang="tr-TR" dirty="0"/>
              <a:t> </a:t>
            </a:r>
            <a:r>
              <a:rPr lang="tr-TR" altLang="tr-TR" dirty="0"/>
              <a:t>çizelge </a:t>
            </a:r>
            <a:r>
              <a:rPr lang="en-US" altLang="tr-TR" dirty="0" err="1"/>
              <a:t>numara</a:t>
            </a:r>
            <a:r>
              <a:rPr lang="tr-TR" altLang="tr-TR" dirty="0" err="1"/>
              <a:t>sı</a:t>
            </a:r>
            <a:r>
              <a:rPr lang="en-US" altLang="tr-TR" dirty="0"/>
              <a:t>,</a:t>
            </a:r>
            <a:r>
              <a:rPr lang="tr-TR" altLang="tr-TR" dirty="0"/>
              <a:t> </a:t>
            </a:r>
            <a:r>
              <a:rPr lang="en-US" altLang="tr-TR" dirty="0" err="1"/>
              <a:t>başlık</a:t>
            </a:r>
            <a:r>
              <a:rPr lang="en-US" altLang="tr-TR" dirty="0"/>
              <a:t>, </a:t>
            </a:r>
            <a:r>
              <a:rPr lang="en-US" altLang="tr-TR" dirty="0" err="1"/>
              <a:t>çerçeve</a:t>
            </a:r>
            <a:r>
              <a:rPr lang="tr-TR" altLang="tr-TR" dirty="0"/>
              <a:t>, içerik, </a:t>
            </a:r>
            <a:r>
              <a:rPr lang="en-US" altLang="tr-TR" dirty="0" err="1"/>
              <a:t>dipnotlar</a:t>
            </a:r>
            <a:r>
              <a:rPr lang="tr-TR" altLang="tr-TR" dirty="0"/>
              <a:t> ve kaynaklar</a:t>
            </a:r>
            <a:r>
              <a:rPr lang="en-US" altLang="tr-TR" dirty="0"/>
              <a:t>dır.</a:t>
            </a:r>
            <a:r>
              <a:rPr lang="tr-TR" altLang="tr-TR" dirty="0"/>
              <a:t> Çizelge </a:t>
            </a:r>
            <a:r>
              <a:rPr lang="en-US" altLang="tr-TR" dirty="0" err="1"/>
              <a:t>numara</a:t>
            </a:r>
            <a:r>
              <a:rPr lang="tr-TR" altLang="tr-TR" dirty="0" err="1"/>
              <a:t>sı</a:t>
            </a:r>
            <a:r>
              <a:rPr lang="tr-TR" altLang="tr-TR" dirty="0"/>
              <a:t> ve </a:t>
            </a:r>
            <a:r>
              <a:rPr lang="en-US" altLang="tr-TR" dirty="0" err="1"/>
              <a:t>başlık</a:t>
            </a:r>
            <a:r>
              <a:rPr lang="tr-TR" altLang="tr-TR" dirty="0"/>
              <a:t> çizelgenin üstünde yer alır.</a:t>
            </a:r>
          </a:p>
        </p:txBody>
      </p:sp>
    </p:spTree>
    <p:extLst>
      <p:ext uri="{BB962C8B-B14F-4D97-AF65-F5344CB8AC3E}">
        <p14:creationId xmlns:p14="http://schemas.microsoft.com/office/powerpoint/2010/main" val="1025508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BCC3EF-298B-4498-A388-9844CDCCDAA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1" y="1196752"/>
            <a:ext cx="8390347" cy="3665538"/>
          </a:xfrm>
          <a:prstGeom prst="rect">
            <a:avLst/>
          </a:prstGeom>
        </p:spPr>
      </p:pic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7950" y="6350"/>
            <a:ext cx="8631238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Çizelge ve Şekil Kullanımı</a:t>
            </a:r>
          </a:p>
        </p:txBody>
      </p:sp>
    </p:spTree>
    <p:extLst>
      <p:ext uri="{BB962C8B-B14F-4D97-AF65-F5344CB8AC3E}">
        <p14:creationId xmlns:p14="http://schemas.microsoft.com/office/powerpoint/2010/main" val="380141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BCC3EF-298B-4498-A388-9844CDCCDAA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25237"/>
            <a:ext cx="5453200" cy="324499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9512" y="120933"/>
            <a:ext cx="8476883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dirty="0">
                <a:solidFill>
                  <a:srgbClr val="FF0066"/>
                </a:solidFill>
              </a:rPr>
              <a:t>Şekil</a:t>
            </a:r>
            <a:r>
              <a:rPr lang="en-US" altLang="tr-TR" dirty="0">
                <a:solidFill>
                  <a:srgbClr val="FF0066"/>
                </a:solidFill>
              </a:rPr>
              <a:t>:</a:t>
            </a:r>
            <a:r>
              <a:rPr lang="en-US" altLang="tr-TR" dirty="0"/>
              <a:t> </a:t>
            </a:r>
            <a:r>
              <a:rPr lang="en-US" altLang="tr-TR" dirty="0" err="1"/>
              <a:t>Çizelgeler</a:t>
            </a:r>
            <a:r>
              <a:rPr lang="en-US" altLang="tr-TR" dirty="0"/>
              <a:t> </a:t>
            </a:r>
            <a:r>
              <a:rPr lang="en-US" altLang="tr-TR" dirty="0" err="1"/>
              <a:t>dışında</a:t>
            </a:r>
            <a:r>
              <a:rPr lang="en-US" altLang="tr-TR" dirty="0"/>
              <a:t> </a:t>
            </a:r>
            <a:r>
              <a:rPr lang="en-US" altLang="tr-TR" dirty="0" err="1"/>
              <a:t>kalan</a:t>
            </a:r>
            <a:r>
              <a:rPr lang="en-US" altLang="tr-TR" dirty="0"/>
              <a:t> her </a:t>
            </a:r>
            <a:r>
              <a:rPr lang="en-US" altLang="tr-TR" dirty="0" err="1"/>
              <a:t>türlü</a:t>
            </a:r>
            <a:r>
              <a:rPr lang="en-US" altLang="tr-TR" dirty="0"/>
              <a:t> </a:t>
            </a:r>
            <a:r>
              <a:rPr lang="en-US" altLang="tr-TR" dirty="0" err="1"/>
              <a:t>grafik</a:t>
            </a:r>
            <a:r>
              <a:rPr lang="en-US" altLang="tr-TR" dirty="0"/>
              <a:t>,</a:t>
            </a:r>
            <a:r>
              <a:rPr lang="tr-TR" altLang="tr-TR" dirty="0"/>
              <a:t> r</a:t>
            </a:r>
            <a:r>
              <a:rPr lang="en-US" altLang="tr-TR" dirty="0" err="1"/>
              <a:t>esim</a:t>
            </a:r>
            <a:r>
              <a:rPr lang="tr-TR" altLang="tr-TR" dirty="0"/>
              <a:t>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benzerleri</a:t>
            </a:r>
            <a:r>
              <a:rPr lang="tr-TR" altLang="tr-TR" dirty="0"/>
              <a:t> </a:t>
            </a:r>
            <a:r>
              <a:rPr lang="en-US" altLang="tr-TR" dirty="0"/>
              <a:t> </a:t>
            </a:r>
            <a:r>
              <a:rPr lang="en-US" altLang="tr-TR" dirty="0" err="1"/>
              <a:t>şekil</a:t>
            </a:r>
            <a:r>
              <a:rPr lang="en-US" altLang="tr-TR" dirty="0"/>
              <a:t> </a:t>
            </a:r>
            <a:r>
              <a:rPr lang="en-US" altLang="tr-TR" dirty="0" err="1"/>
              <a:t>olarak</a:t>
            </a:r>
            <a:r>
              <a:rPr lang="tr-TR" altLang="tr-TR" dirty="0"/>
              <a:t> </a:t>
            </a:r>
            <a:r>
              <a:rPr lang="en-US" altLang="tr-TR" dirty="0" err="1"/>
              <a:t>adlandırılır</a:t>
            </a:r>
            <a:r>
              <a:rPr lang="en-US" altLang="tr-TR" dirty="0"/>
              <a:t>. </a:t>
            </a:r>
            <a:r>
              <a:rPr lang="tr-TR" altLang="tr-TR" dirty="0"/>
              <a:t>Şekillerde şekil </a:t>
            </a:r>
            <a:r>
              <a:rPr lang="en-US" altLang="tr-TR" dirty="0" err="1"/>
              <a:t>numarası</a:t>
            </a:r>
            <a:r>
              <a:rPr lang="en-US" altLang="tr-TR" dirty="0"/>
              <a:t>, </a:t>
            </a:r>
            <a:r>
              <a:rPr lang="en-US" altLang="tr-TR" dirty="0" err="1"/>
              <a:t>başlı</a:t>
            </a:r>
            <a:r>
              <a:rPr lang="tr-TR" altLang="tr-TR" dirty="0"/>
              <a:t>k</a:t>
            </a:r>
            <a:r>
              <a:rPr lang="en-US" altLang="tr-TR" dirty="0"/>
              <a:t>, </a:t>
            </a:r>
            <a:r>
              <a:rPr lang="en-US" altLang="tr-TR" dirty="0" err="1"/>
              <a:t>çerçeve</a:t>
            </a:r>
            <a:r>
              <a:rPr lang="en-US" altLang="tr-TR" dirty="0"/>
              <a:t>,</a:t>
            </a:r>
            <a:r>
              <a:rPr lang="tr-TR" altLang="tr-TR" dirty="0"/>
              <a:t> </a:t>
            </a:r>
            <a:r>
              <a:rPr lang="en-US" altLang="tr-TR" dirty="0" err="1"/>
              <a:t>içeri</a:t>
            </a:r>
            <a:r>
              <a:rPr lang="tr-TR" altLang="tr-TR" dirty="0"/>
              <a:t>k</a:t>
            </a:r>
            <a:r>
              <a:rPr lang="en-US" altLang="tr-TR" dirty="0"/>
              <a:t>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kaynakla</a:t>
            </a:r>
            <a:r>
              <a:rPr lang="tr-TR" altLang="tr-TR" dirty="0" err="1"/>
              <a:t>rdır</a:t>
            </a:r>
            <a:r>
              <a:rPr lang="en-US" altLang="tr-TR" dirty="0"/>
              <a:t>. </a:t>
            </a:r>
            <a:r>
              <a:rPr lang="tr-TR" altLang="tr-TR" dirty="0"/>
              <a:t>Şekil </a:t>
            </a:r>
            <a:r>
              <a:rPr lang="en-US" altLang="tr-TR" dirty="0" err="1"/>
              <a:t>numara</a:t>
            </a:r>
            <a:r>
              <a:rPr lang="en-US" altLang="tr-TR" dirty="0"/>
              <a:t>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başlıkları</a:t>
            </a:r>
            <a:r>
              <a:rPr lang="tr-TR" altLang="tr-TR" dirty="0"/>
              <a:t> şeklin </a:t>
            </a:r>
            <a:r>
              <a:rPr lang="en-US" altLang="tr-TR" dirty="0" err="1"/>
              <a:t>altında</a:t>
            </a:r>
            <a:r>
              <a:rPr lang="en-US" altLang="tr-TR" dirty="0"/>
              <a:t> </a:t>
            </a:r>
            <a:r>
              <a:rPr lang="tr-TR" altLang="tr-TR" dirty="0"/>
              <a:t>yer alır.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3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57F9C5A-98AE-4AFC-A901-718F9F5F17AE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2" y="935620"/>
            <a:ext cx="7340674" cy="35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Dikdörtgen 2"/>
          <p:cNvSpPr>
            <a:spLocks noChangeArrowheads="1"/>
          </p:cNvSpPr>
          <p:nvPr/>
        </p:nvSpPr>
        <p:spPr bwMode="auto">
          <a:xfrm>
            <a:off x="3491880" y="333267"/>
            <a:ext cx="1146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 dirty="0" err="1">
                <a:solidFill>
                  <a:srgbClr val="FF0066"/>
                </a:solidFill>
                <a:latin typeface="Tahoma" panose="020B0604030504040204" pitchFamily="34" charset="0"/>
              </a:rPr>
              <a:t>çizgi</a:t>
            </a:r>
            <a:r>
              <a:rPr lang="en-US" altLang="tr-TR" sz="1600" dirty="0">
                <a:solidFill>
                  <a:srgbClr val="FF0066"/>
                </a:solidFill>
                <a:latin typeface="Tahoma" panose="020B0604030504040204" pitchFamily="34" charset="0"/>
              </a:rPr>
              <a:t> </a:t>
            </a:r>
            <a:r>
              <a:rPr lang="en-US" altLang="tr-TR" sz="1600" dirty="0" err="1">
                <a:solidFill>
                  <a:srgbClr val="FF0066"/>
                </a:solidFill>
                <a:latin typeface="Tahoma" panose="020B0604030504040204" pitchFamily="34" charset="0"/>
              </a:rPr>
              <a:t>grafik</a:t>
            </a:r>
            <a:endParaRPr lang="en-US" altLang="tr-TR" sz="1600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13619" y="481072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tr-TR" dirty="0" err="1"/>
              <a:t>Çizgi</a:t>
            </a:r>
            <a:r>
              <a:rPr lang="en-US" altLang="tr-TR" dirty="0"/>
              <a:t> </a:t>
            </a:r>
            <a:r>
              <a:rPr lang="en-US" altLang="tr-TR" dirty="0" err="1"/>
              <a:t>grafikler</a:t>
            </a:r>
            <a:r>
              <a:rPr lang="en-US" altLang="tr-TR" dirty="0"/>
              <a:t> </a:t>
            </a:r>
            <a:r>
              <a:rPr lang="tr-TR" altLang="tr-TR" dirty="0" smtClean="0"/>
              <a:t>bağımlı değişkenin bağımsız değişkenlerle nasıl </a:t>
            </a:r>
            <a:r>
              <a:rPr lang="en-US" altLang="tr-TR" dirty="0" err="1" smtClean="0"/>
              <a:t>değiş</a:t>
            </a:r>
            <a:r>
              <a:rPr lang="tr-TR" altLang="tr-TR" dirty="0" err="1" smtClean="0"/>
              <a:t>tiğini</a:t>
            </a:r>
            <a:r>
              <a:rPr lang="tr-TR" altLang="tr-TR" dirty="0" smtClean="0"/>
              <a:t> göstermek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için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kullanılır</a:t>
            </a:r>
            <a:r>
              <a:rPr lang="en-US" altLang="tr-TR" dirty="0"/>
              <a:t>.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2458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57F9C5A-98AE-4AFC-A901-718F9F5F17AE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5" y="192088"/>
            <a:ext cx="6977121" cy="386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Dikdörtgen 4"/>
          <p:cNvSpPr>
            <a:spLocks noChangeArrowheads="1"/>
          </p:cNvSpPr>
          <p:nvPr/>
        </p:nvSpPr>
        <p:spPr bwMode="auto">
          <a:xfrm>
            <a:off x="1835696" y="404664"/>
            <a:ext cx="169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600" dirty="0" err="1">
                <a:solidFill>
                  <a:srgbClr val="FF0066"/>
                </a:solidFill>
                <a:latin typeface="Tahoma" panose="020B0604030504040204" pitchFamily="34" charset="0"/>
              </a:rPr>
              <a:t>kolon</a:t>
            </a:r>
            <a:r>
              <a:rPr lang="en-US" altLang="tr-TR" sz="1600" dirty="0">
                <a:solidFill>
                  <a:srgbClr val="FF0066"/>
                </a:solidFill>
                <a:latin typeface="Tahoma" panose="020B0604030504040204" pitchFamily="34" charset="0"/>
              </a:rPr>
              <a:t>(bar) </a:t>
            </a:r>
            <a:r>
              <a:rPr lang="en-US" altLang="tr-TR" sz="1600" dirty="0" err="1">
                <a:solidFill>
                  <a:srgbClr val="FF0066"/>
                </a:solidFill>
                <a:latin typeface="Tahoma" panose="020B0604030504040204" pitchFamily="34" charset="0"/>
              </a:rPr>
              <a:t>grafik</a:t>
            </a:r>
            <a:endParaRPr lang="en-US" altLang="tr-TR" sz="1600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1560" y="5099610"/>
            <a:ext cx="84249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tr-TR" altLang="tr-TR" dirty="0"/>
              <a:t>B</a:t>
            </a:r>
            <a:r>
              <a:rPr lang="en-US" altLang="tr-TR" dirty="0" err="1"/>
              <a:t>ar</a:t>
            </a:r>
            <a:r>
              <a:rPr lang="en-US" altLang="tr-TR" dirty="0"/>
              <a:t> </a:t>
            </a:r>
            <a:r>
              <a:rPr lang="en-US" altLang="tr-TR" dirty="0" err="1"/>
              <a:t>grafikler</a:t>
            </a:r>
            <a:r>
              <a:rPr lang="tr-TR" altLang="tr-TR" dirty="0"/>
              <a:t> </a:t>
            </a:r>
            <a:r>
              <a:rPr lang="en-US" altLang="tr-TR" dirty="0" err="1"/>
              <a:t>veriler</a:t>
            </a:r>
            <a:r>
              <a:rPr lang="tr-TR" altLang="tr-TR" dirty="0"/>
              <a:t>le</a:t>
            </a:r>
            <a:r>
              <a:rPr lang="en-US" altLang="tr-TR" dirty="0"/>
              <a:t> </a:t>
            </a:r>
            <a:r>
              <a:rPr lang="en-US" altLang="tr-TR" dirty="0" err="1"/>
              <a:t>ilgili</a:t>
            </a:r>
            <a:r>
              <a:rPr lang="en-US" altLang="tr-TR" dirty="0"/>
              <a:t> </a:t>
            </a:r>
            <a:r>
              <a:rPr lang="en-US" altLang="tr-TR" dirty="0" err="1"/>
              <a:t>boyutların</a:t>
            </a:r>
            <a:r>
              <a:rPr lang="en-US" altLang="tr-TR" dirty="0"/>
              <a:t> </a:t>
            </a:r>
            <a:r>
              <a:rPr lang="en-US" altLang="tr-TR" dirty="0" err="1"/>
              <a:t>karşılaştırmasını</a:t>
            </a:r>
            <a:r>
              <a:rPr lang="en-US" altLang="tr-TR" dirty="0"/>
              <a:t> </a:t>
            </a:r>
            <a:r>
              <a:rPr lang="en-US" altLang="tr-TR" dirty="0" err="1"/>
              <a:t>sağlamak</a:t>
            </a:r>
            <a:r>
              <a:rPr lang="en-US" altLang="tr-TR" dirty="0"/>
              <a:t> </a:t>
            </a:r>
            <a:r>
              <a:rPr lang="en-US" altLang="tr-TR" dirty="0" err="1" smtClean="0"/>
              <a:t>için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kullanılır</a:t>
            </a:r>
            <a:r>
              <a:rPr lang="tr-TR" altLang="tr-TR" dirty="0" smtClean="0"/>
              <a:t>.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9175" y="3842950"/>
            <a:ext cx="827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</a:rPr>
              <a:t>Şekil 5. </a:t>
            </a:r>
            <a:r>
              <a:rPr lang="tr-T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tr-TR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tr-TR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dsorbanların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spesifik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yüzey </a:t>
            </a:r>
            <a:r>
              <a:rPr lang="tr-T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alanlarının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karşılaştırmalı grafiği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49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25" y="838970"/>
            <a:ext cx="5495925" cy="3143250"/>
          </a:xfrm>
          <a:prstGeom prst="rect">
            <a:avLst/>
          </a:prstGeom>
        </p:spPr>
      </p:pic>
      <p:sp>
        <p:nvSpPr>
          <p:cNvPr id="56323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57F9C5A-98AE-4AFC-A901-718F9F5F17AE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56327" name="Dikdörtgen 3"/>
          <p:cNvSpPr>
            <a:spLocks noChangeArrowheads="1"/>
          </p:cNvSpPr>
          <p:nvPr/>
        </p:nvSpPr>
        <p:spPr bwMode="auto">
          <a:xfrm>
            <a:off x="1378081" y="421575"/>
            <a:ext cx="1946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tr-TR" sz="1600" dirty="0">
                <a:solidFill>
                  <a:srgbClr val="FF0066"/>
                </a:solidFill>
                <a:latin typeface="Tahoma" panose="020B0604030504040204" pitchFamily="34" charset="0"/>
              </a:rPr>
              <a:t>daire (pay) grafik </a:t>
            </a:r>
            <a:endParaRPr lang="en-US" altLang="tr-TR" sz="1600" dirty="0">
              <a:solidFill>
                <a:srgbClr val="FF0066"/>
              </a:solidFill>
              <a:latin typeface="Tahoma" panose="020B060403050404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1560" y="4972348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altLang="tr-TR" dirty="0"/>
              <a:t>Pay grafikler,  bütün </a:t>
            </a:r>
            <a:r>
              <a:rPr lang="tr-TR" altLang="tr-TR" dirty="0" err="1"/>
              <a:t>olar</a:t>
            </a:r>
            <a:r>
              <a:rPr lang="en-US" altLang="tr-TR" dirty="0" err="1"/>
              <a:t>ak</a:t>
            </a:r>
            <a:r>
              <a:rPr lang="en-US" altLang="tr-TR" dirty="0"/>
              <a:t> </a:t>
            </a:r>
            <a:r>
              <a:rPr lang="en-US" altLang="tr-TR" dirty="0" err="1"/>
              <a:t>kabul</a:t>
            </a:r>
            <a:r>
              <a:rPr lang="en-US" altLang="tr-TR" dirty="0"/>
              <a:t> </a:t>
            </a:r>
            <a:r>
              <a:rPr lang="en-US" altLang="tr-TR" dirty="0" err="1"/>
              <a:t>edil</a:t>
            </a:r>
            <a:r>
              <a:rPr lang="tr-TR" altLang="tr-TR" dirty="0"/>
              <a:t>en bir daire i</a:t>
            </a:r>
            <a:r>
              <a:rPr lang="en-US" altLang="tr-TR" dirty="0" err="1"/>
              <a:t>çinde</a:t>
            </a:r>
            <a:r>
              <a:rPr lang="en-US" altLang="tr-TR" dirty="0"/>
              <a:t> </a:t>
            </a:r>
            <a:r>
              <a:rPr lang="en-US" altLang="tr-TR" dirty="0" err="1" smtClean="0"/>
              <a:t>veriler</a:t>
            </a:r>
            <a:r>
              <a:rPr lang="tr-TR" altLang="tr-TR" dirty="0" smtClean="0"/>
              <a:t>in</a:t>
            </a:r>
            <a:r>
              <a:rPr lang="en-US" altLang="tr-TR" dirty="0" smtClean="0"/>
              <a:t> </a:t>
            </a:r>
            <a:r>
              <a:rPr lang="en-US" altLang="tr-TR" dirty="0" err="1"/>
              <a:t>dilimlere</a:t>
            </a:r>
            <a:r>
              <a:rPr lang="en-US" altLang="tr-TR" dirty="0"/>
              <a:t> </a:t>
            </a:r>
            <a:r>
              <a:rPr lang="en-US" altLang="tr-TR" dirty="0" err="1"/>
              <a:t>ayrılarak</a:t>
            </a:r>
            <a:r>
              <a:rPr lang="tr-TR" altLang="tr-TR" dirty="0"/>
              <a:t> </a:t>
            </a:r>
            <a:r>
              <a:rPr lang="en-US" altLang="tr-TR" dirty="0" err="1" smtClean="0"/>
              <a:t>gösteril</a:t>
            </a:r>
            <a:r>
              <a:rPr lang="tr-TR" altLang="tr-TR" dirty="0" err="1" smtClean="0"/>
              <a:t>diği</a:t>
            </a:r>
            <a:r>
              <a:rPr lang="tr-TR" altLang="tr-TR" dirty="0" smtClean="0"/>
              <a:t> grafiklerdir</a:t>
            </a:r>
            <a:r>
              <a:rPr lang="en-US" altLang="tr-TR" dirty="0" smtClean="0"/>
              <a:t>. </a:t>
            </a:r>
            <a:r>
              <a:rPr lang="en-US" altLang="tr-TR" dirty="0"/>
              <a:t>Her </a:t>
            </a:r>
            <a:r>
              <a:rPr lang="en-US" altLang="tr-TR" dirty="0" err="1"/>
              <a:t>dilimin</a:t>
            </a:r>
            <a:r>
              <a:rPr lang="en-US" altLang="tr-TR" dirty="0"/>
              <a:t> </a:t>
            </a:r>
            <a:r>
              <a:rPr lang="en-US" altLang="tr-TR" dirty="0" err="1"/>
              <a:t>büyüklüğü</a:t>
            </a:r>
            <a:r>
              <a:rPr lang="en-US" altLang="tr-TR" dirty="0"/>
              <a:t>, </a:t>
            </a:r>
            <a:r>
              <a:rPr lang="en-US" altLang="tr-TR" dirty="0" err="1"/>
              <a:t>bütün</a:t>
            </a:r>
            <a:r>
              <a:rPr lang="tr-TR" altLang="tr-TR" dirty="0"/>
              <a:t> </a:t>
            </a:r>
            <a:r>
              <a:rPr lang="en-US" altLang="tr-TR" dirty="0" err="1"/>
              <a:t>içindeki</a:t>
            </a:r>
            <a:r>
              <a:rPr lang="en-US" altLang="tr-TR" dirty="0"/>
              <a:t> </a:t>
            </a:r>
            <a:r>
              <a:rPr lang="en-US" altLang="tr-TR" dirty="0" err="1"/>
              <a:t>verinin</a:t>
            </a:r>
            <a:r>
              <a:rPr lang="en-US" altLang="tr-TR" dirty="0"/>
              <a:t> </a:t>
            </a:r>
            <a:r>
              <a:rPr lang="en-US" altLang="tr-TR" dirty="0" err="1"/>
              <a:t>oran</a:t>
            </a:r>
            <a:r>
              <a:rPr lang="en-US" altLang="tr-TR" dirty="0"/>
              <a:t>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büyüklüğünü</a:t>
            </a:r>
            <a:r>
              <a:rPr lang="tr-TR" altLang="tr-TR" dirty="0"/>
              <a:t> </a:t>
            </a:r>
            <a:r>
              <a:rPr lang="en-US" altLang="tr-TR" dirty="0" err="1" smtClean="0"/>
              <a:t>gösterir</a:t>
            </a:r>
            <a:r>
              <a:rPr lang="tr-TR" altLang="tr-TR" smtClean="0"/>
              <a:t>.</a:t>
            </a:r>
            <a:r>
              <a:rPr lang="tr-TR"/>
              <a:t> </a:t>
            </a:r>
            <a:endParaRPr lang="tr-TR" alt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3969452"/>
            <a:ext cx="69847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b="1" dirty="0" smtClean="0"/>
              <a:t>Şekil 1.1 </a:t>
            </a:r>
            <a:r>
              <a:rPr lang="tr-TR" dirty="0" smtClean="0"/>
              <a:t>Kimya Mühendisliği Bölümü Öğrenci Dağılımı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77575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BCC3EF-298B-4498-A388-9844CDCCDAA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32656"/>
            <a:ext cx="5112568" cy="32492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933056"/>
            <a:ext cx="3807338" cy="26642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97461" y="147990"/>
            <a:ext cx="914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 smtClean="0">
                <a:solidFill>
                  <a:srgbClr val="FF0066"/>
                </a:solidFill>
              </a:rPr>
              <a:t>Şekiller</a:t>
            </a:r>
            <a:endParaRPr lang="tr-TR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38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BCC3EF-298B-4498-A388-9844CDCCDAA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48680"/>
            <a:ext cx="1052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>
                <a:solidFill>
                  <a:srgbClr val="FF0066"/>
                </a:solidFill>
              </a:rPr>
              <a:t>R</a:t>
            </a:r>
            <a:r>
              <a:rPr lang="en-US" altLang="tr-TR" dirty="0" err="1" smtClean="0">
                <a:solidFill>
                  <a:srgbClr val="FF0066"/>
                </a:solidFill>
              </a:rPr>
              <a:t>esimler</a:t>
            </a:r>
            <a:endParaRPr lang="tr-TR" dirty="0">
              <a:solidFill>
                <a:srgbClr val="FF0066"/>
              </a:solidFill>
            </a:endParaRPr>
          </a:p>
        </p:txBody>
      </p:sp>
      <p:pic>
        <p:nvPicPr>
          <p:cNvPr id="14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/>
          <a:stretch/>
        </p:blipFill>
        <p:spPr bwMode="auto">
          <a:xfrm>
            <a:off x="2123728" y="1268760"/>
            <a:ext cx="2936017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1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DBE257-7CD5-44A5-A445-71B63C2AAE27}" type="slidenum">
              <a:rPr lang="tr-TR" altLang="tr-TR" sz="1400" b="0" smtClean="0">
                <a:solidFill>
                  <a:srgbClr val="FFFFFF"/>
                </a:solidFill>
                <a:cs typeface="+mn-cs"/>
              </a:rPr>
              <a:pPr algn="l"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lang="tr-TR" altLang="tr-TR" sz="1400" b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87450" y="404813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altLang="tr-TR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BİLİMİN TEMEL İLKELERİ</a:t>
            </a:r>
          </a:p>
        </p:txBody>
      </p:sp>
      <p:sp>
        <p:nvSpPr>
          <p:cNvPr id="18436" name="Dikdörtgen 10"/>
          <p:cNvSpPr>
            <a:spLocks noChangeArrowheads="1"/>
          </p:cNvSpPr>
          <p:nvPr/>
        </p:nvSpPr>
        <p:spPr bwMode="auto">
          <a:xfrm>
            <a:off x="971600" y="1328961"/>
            <a:ext cx="698502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FF0066"/>
              </a:buClr>
              <a:buFontTx/>
              <a:buAutoNum type="arabicPeriod"/>
            </a:pPr>
            <a:r>
              <a:rPr lang="tr-TR" altLang="tr-TR" sz="2000" dirty="0"/>
              <a:t>Araştırmanın planlanmasında ve yürütülmesinde mesleki yetkinliğe sahip olmak. </a:t>
            </a:r>
          </a:p>
          <a:p>
            <a:pPr algn="just" eaLnBrk="1" hangingPunct="1">
              <a:lnSpc>
                <a:spcPct val="150000"/>
              </a:lnSpc>
              <a:buClr>
                <a:srgbClr val="FF0066"/>
              </a:buClr>
              <a:buFontTx/>
              <a:buAutoNum type="arabicPeriod"/>
            </a:pPr>
            <a:r>
              <a:rPr lang="tr-TR" altLang="tr-TR" sz="2000" dirty="0"/>
              <a:t>Araştırmanın yapılışı ve bulguların analizi sırasında özeleştiri, dürüstlük ve açıklığı elden bırakmamak. </a:t>
            </a:r>
          </a:p>
          <a:p>
            <a:pPr algn="just" eaLnBrk="1" hangingPunct="1">
              <a:lnSpc>
                <a:spcPct val="150000"/>
              </a:lnSpc>
              <a:buClr>
                <a:srgbClr val="FF0066"/>
              </a:buClr>
              <a:buFontTx/>
              <a:buAutoNum type="arabicPeriod"/>
            </a:pPr>
            <a:r>
              <a:rPr lang="tr-TR" altLang="tr-TR" sz="2000" dirty="0"/>
              <a:t>Aynı konu üzerinde araştırma yapmış ve yapmakta olan diğer araştırmacıların katkılarını adaletli bir şekilde değerlendirmek.</a:t>
            </a:r>
          </a:p>
        </p:txBody>
      </p:sp>
    </p:spTree>
    <p:extLst>
      <p:ext uri="{BB962C8B-B14F-4D97-AF65-F5344CB8AC3E}">
        <p14:creationId xmlns:p14="http://schemas.microsoft.com/office/powerpoint/2010/main" val="42609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BCC3EF-298B-4498-A388-9844CDCCDAA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72344" y="240468"/>
            <a:ext cx="763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66"/>
                </a:solidFill>
                <a:latin typeface="Arial" panose="020B0604020202020204" pitchFamily="34" charset="0"/>
              </a:rPr>
              <a:t>Kaynak Kullanımı, Kaynakça ve Referans Gösterimi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16816" y="1052736"/>
            <a:ext cx="76620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Bilimsel bir çalışma hazırlarken çalışmada kullanılan her türlü bilginin kaynaklarının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gösterilmesi </a:t>
            </a: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gerekir.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Bu bilimsel etik açısından önemlidir.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Yazarların emeğinin verilmesi açısından önemlidir.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Verilen bilginin sorumluluğu açısından önemlidir.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tr-TR" sz="2400" dirty="0" smtClean="0"/>
              <a:t>Kullanılan kaynaklar </a:t>
            </a:r>
            <a:r>
              <a:rPr lang="tr-TR" sz="2400" dirty="0"/>
              <a:t>çalışmanın </a:t>
            </a:r>
            <a:r>
              <a:rPr lang="tr-TR" sz="2400" dirty="0" smtClean="0"/>
              <a:t>güvenirliliğinin de göstergesidir.</a:t>
            </a:r>
            <a:endParaRPr lang="tr-TR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3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BCC3EF-298B-4498-A388-9844CDCCDAA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2206" y="548680"/>
            <a:ext cx="7488832" cy="412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Kaynakça Oluştururken Dikkat Edilmesi Gerekenler</a:t>
            </a:r>
          </a:p>
          <a:p>
            <a:pPr algn="just">
              <a:lnSpc>
                <a:spcPct val="150000"/>
              </a:lnSpc>
            </a:pPr>
            <a:endParaRPr lang="tr-TR" sz="1050" b="1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1) Her bilimsel çalışmanın mutlaka kaynakça </a:t>
            </a:r>
            <a:r>
              <a:rPr lang="tr-TR" dirty="0">
                <a:latin typeface="Arial" panose="020B0604020202020204" pitchFamily="34" charset="0"/>
              </a:rPr>
              <a:t>bölümü bulunmalıdır. 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2) Metin </a:t>
            </a:r>
            <a:r>
              <a:rPr lang="tr-TR" dirty="0">
                <a:latin typeface="Arial" panose="020B0604020202020204" pitchFamily="34" charset="0"/>
              </a:rPr>
              <a:t>içinde gönderme yapılan her kaynak, kaynakçada yer </a:t>
            </a:r>
            <a:r>
              <a:rPr lang="tr-TR" dirty="0" smtClean="0">
                <a:latin typeface="Arial" panose="020B0604020202020204" pitchFamily="34" charset="0"/>
              </a:rPr>
              <a:t>almalıdır.  3) Kaynakçada </a:t>
            </a:r>
            <a:r>
              <a:rPr lang="tr-TR" dirty="0">
                <a:latin typeface="Arial" panose="020B0604020202020204" pitchFamily="34" charset="0"/>
              </a:rPr>
              <a:t>yer </a:t>
            </a:r>
            <a:r>
              <a:rPr lang="tr-TR" dirty="0" smtClean="0">
                <a:latin typeface="Arial" panose="020B0604020202020204" pitchFamily="34" charset="0"/>
              </a:rPr>
              <a:t>alan her bir kaynağa metin </a:t>
            </a:r>
            <a:r>
              <a:rPr lang="tr-TR" dirty="0">
                <a:latin typeface="Arial" panose="020B0604020202020204" pitchFamily="34" charset="0"/>
              </a:rPr>
              <a:t>içinde </a:t>
            </a:r>
            <a:r>
              <a:rPr lang="tr-TR" dirty="0" smtClean="0">
                <a:latin typeface="Arial" panose="020B0604020202020204" pitchFamily="34" charset="0"/>
              </a:rPr>
              <a:t>mutlaka gönderme yapılması gerekir.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4) Kaynakçada yer alan kaynakların hepsi yazarın bulup incelediği kaynaklar olmalıdır.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5) Kaynakça yazım kurallarına uygun olarak oluşturulmalıdır.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6) Kaynaklar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tam ve doğru olarak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verilmelidir.</a:t>
            </a:r>
            <a:endParaRPr lang="tr-T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60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Kaynak Gösterimi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7132" y="651863"/>
            <a:ext cx="8019528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1) Tek yazarlı gösterim.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Mükemmel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geometrik simetri kristallerde nadiren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görülmektedir (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</a:rPr>
              <a:t>Myerson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, 2002).</a:t>
            </a:r>
            <a:endParaRPr lang="tr-T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02460" y="2276872"/>
            <a:ext cx="7848872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2) İki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yazarlı gösterim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Yüzey üzerindeki bölgelerin birbirinden farklı enerji düzeyine sahip oldukları ve partiküllerin yüzey ile birleşmesi sırasında en fazla enerji açığa çıkacak yeri tercih edeceği araştırmalar sonucunda ortaya konulmuştur (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</a:rPr>
              <a:t>Nyvlt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 ve </a:t>
            </a:r>
            <a:r>
              <a:rPr lang="tr-TR" dirty="0" err="1">
                <a:latin typeface="Arial" panose="020B0604020202020204" pitchFamily="34" charset="0"/>
                <a:ea typeface="Calibri" panose="020F0502020204030204" pitchFamily="34" charset="0"/>
              </a:rPr>
              <a:t>Ulrich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, 1995).</a:t>
            </a:r>
            <a:endParaRPr lang="tr-TR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Kaynak Gösterimi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90424" y="625729"/>
            <a:ext cx="77768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3) İkiden fazla yazarlı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gösterim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Aşırı </a:t>
            </a:r>
            <a:r>
              <a:rPr lang="tr-TR" dirty="0">
                <a:latin typeface="Arial" panose="020B0604020202020204" pitchFamily="34" charset="0"/>
              </a:rPr>
              <a:t>doygunluk, </a:t>
            </a:r>
            <a:r>
              <a:rPr lang="tr-TR" dirty="0" err="1" smtClean="0">
                <a:latin typeface="Arial" panose="020B0604020202020204" pitchFamily="34" charset="0"/>
              </a:rPr>
              <a:t>pH</a:t>
            </a:r>
            <a:r>
              <a:rPr lang="tr-TR" dirty="0">
                <a:latin typeface="Arial" panose="020B0604020202020204" pitchFamily="34" charset="0"/>
              </a:rPr>
              <a:t>, sıcaklık</a:t>
            </a:r>
            <a:r>
              <a:rPr lang="tr-TR" dirty="0" smtClean="0">
                <a:latin typeface="Arial" panose="020B0604020202020204" pitchFamily="34" charset="0"/>
              </a:rPr>
              <a:t>, </a:t>
            </a:r>
            <a:r>
              <a:rPr lang="tr-TR" dirty="0" err="1" smtClean="0">
                <a:latin typeface="Arial" panose="020B0604020202020204" pitchFamily="34" charset="0"/>
              </a:rPr>
              <a:t>safsızlık</a:t>
            </a:r>
            <a:r>
              <a:rPr lang="tr-TR" dirty="0" smtClean="0">
                <a:latin typeface="Arial" panose="020B0604020202020204" pitchFamily="34" charset="0"/>
              </a:rPr>
              <a:t> gibi etkenler </a:t>
            </a:r>
            <a:r>
              <a:rPr lang="tr-TR" dirty="0">
                <a:latin typeface="Arial" panose="020B0604020202020204" pitchFamily="34" charset="0"/>
              </a:rPr>
              <a:t>kristal büyümesini etkileyen </a:t>
            </a:r>
            <a:r>
              <a:rPr lang="tr-TR" dirty="0" smtClean="0">
                <a:latin typeface="Arial" panose="020B0604020202020204" pitchFamily="34" charset="0"/>
              </a:rPr>
              <a:t>parametrelerdendir (Doğan </a:t>
            </a:r>
            <a:r>
              <a:rPr lang="tr-TR" dirty="0">
                <a:latin typeface="Arial" panose="020B0604020202020204" pitchFamily="34" charset="0"/>
              </a:rPr>
              <a:t>vd., </a:t>
            </a:r>
            <a:r>
              <a:rPr lang="tr-TR" dirty="0" smtClean="0">
                <a:latin typeface="Arial" panose="020B0604020202020204" pitchFamily="34" charset="0"/>
              </a:rPr>
              <a:t>2010).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60210" y="3134831"/>
            <a:ext cx="83442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TimesNewRoman"/>
              </a:rPr>
              <a:t>4) </a:t>
            </a:r>
            <a:r>
              <a:rPr lang="nb-NO" dirty="0">
                <a:latin typeface="TimesNewRoman"/>
              </a:rPr>
              <a:t>Aynı anda birden cok sayıda kaynak g</a:t>
            </a:r>
            <a:r>
              <a:rPr lang="tr-TR" dirty="0">
                <a:latin typeface="TimesNewRoman"/>
              </a:rPr>
              <a:t>ö</a:t>
            </a:r>
            <a:r>
              <a:rPr lang="nb-NO" dirty="0" smtClean="0">
                <a:latin typeface="TimesNewRoman"/>
              </a:rPr>
              <a:t>sterimi</a:t>
            </a:r>
            <a:r>
              <a:rPr lang="tr-TR" dirty="0" smtClean="0">
                <a:latin typeface="TimesNewRoman"/>
              </a:rPr>
              <a:t>:</a:t>
            </a:r>
            <a:endParaRPr lang="tr-T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1600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err="1" smtClean="0">
                <a:latin typeface="Arial" panose="020B0604020202020204" pitchFamily="34" charset="0"/>
              </a:rPr>
              <a:t>Kristalizasyon</a:t>
            </a:r>
            <a:r>
              <a:rPr lang="tr-TR" dirty="0" smtClean="0">
                <a:latin typeface="Arial" panose="020B0604020202020204" pitchFamily="34" charset="0"/>
              </a:rPr>
              <a:t> prosesine </a:t>
            </a:r>
            <a:r>
              <a:rPr lang="tr-TR" dirty="0">
                <a:latin typeface="Arial" panose="020B0604020202020204" pitchFamily="34" charset="0"/>
              </a:rPr>
              <a:t>katkı </a:t>
            </a:r>
            <a:r>
              <a:rPr lang="tr-TR" dirty="0" smtClean="0">
                <a:latin typeface="Arial" panose="020B0604020202020204" pitchFamily="34" charset="0"/>
              </a:rPr>
              <a:t>maddelerinin (Doğan vd., 2010; Aydeniz vd., 2008) etkisinin </a:t>
            </a:r>
            <a:r>
              <a:rPr lang="tr-TR" dirty="0">
                <a:latin typeface="Arial" panose="020B0604020202020204" pitchFamily="34" charset="0"/>
              </a:rPr>
              <a:t>incelendiği </a:t>
            </a:r>
            <a:r>
              <a:rPr lang="tr-TR" dirty="0" smtClean="0">
                <a:latin typeface="Arial" panose="020B0604020202020204" pitchFamily="34" charset="0"/>
              </a:rPr>
              <a:t>çalışmalarda……………………………………………….</a:t>
            </a:r>
            <a:endParaRPr 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Kaynak Gösterimi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81440" y="774757"/>
            <a:ext cx="80556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5) Aynı</a:t>
            </a:r>
            <a:r>
              <a:rPr lang="nb-NO" dirty="0" smtClean="0">
                <a:latin typeface="Arial" panose="020B0604020202020204" pitchFamily="34" charset="0"/>
              </a:rPr>
              <a:t> </a:t>
            </a:r>
            <a:r>
              <a:rPr lang="nb-NO" dirty="0">
                <a:latin typeface="Arial" panose="020B0604020202020204" pitchFamily="34" charset="0"/>
              </a:rPr>
              <a:t>yazarın değisik tarihlerdeki yayınlarının </a:t>
            </a:r>
            <a:r>
              <a:rPr lang="nb-NO" dirty="0" smtClean="0">
                <a:latin typeface="Arial" panose="020B0604020202020204" pitchFamily="34" charset="0"/>
              </a:rPr>
              <a:t>kaynak </a:t>
            </a:r>
            <a:r>
              <a:rPr lang="nb-NO" dirty="0">
                <a:latin typeface="Arial" panose="020B0604020202020204" pitchFamily="34" charset="0"/>
              </a:rPr>
              <a:t>olarak </a:t>
            </a:r>
            <a:r>
              <a:rPr lang="nb-NO" dirty="0" smtClean="0">
                <a:latin typeface="Arial" panose="020B0604020202020204" pitchFamily="34" charset="0"/>
              </a:rPr>
              <a:t>gösterimi</a:t>
            </a:r>
            <a:r>
              <a:rPr lang="tr-TR" dirty="0">
                <a:latin typeface="Arial" panose="020B0604020202020204" pitchFamily="34" charset="0"/>
              </a:rPr>
              <a:t>: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nb-NO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İnorganik </a:t>
            </a:r>
            <a:r>
              <a:rPr lang="tr-TR" dirty="0">
                <a:latin typeface="Arial" panose="020B0604020202020204" pitchFamily="34" charset="0"/>
              </a:rPr>
              <a:t>kristallerin yapısı, büyüklüğü </a:t>
            </a:r>
            <a:r>
              <a:rPr lang="tr-TR" dirty="0" smtClean="0">
                <a:latin typeface="Arial" panose="020B0604020202020204" pitchFamily="34" charset="0"/>
              </a:rPr>
              <a:t>ve morfolojisini </a:t>
            </a:r>
            <a:r>
              <a:rPr lang="tr-TR" dirty="0">
                <a:latin typeface="Arial" panose="020B0604020202020204" pitchFamily="34" charset="0"/>
              </a:rPr>
              <a:t>kontrol edebilmek, spesifik boyut </a:t>
            </a:r>
            <a:r>
              <a:rPr lang="tr-TR" dirty="0" smtClean="0">
                <a:latin typeface="Arial" panose="020B0604020202020204" pitchFamily="34" charset="0"/>
              </a:rPr>
              <a:t>ve morfolojide </a:t>
            </a:r>
            <a:r>
              <a:rPr lang="tr-TR" dirty="0">
                <a:latin typeface="Arial" panose="020B0604020202020204" pitchFamily="34" charset="0"/>
              </a:rPr>
              <a:t>malzeme </a:t>
            </a:r>
            <a:r>
              <a:rPr lang="tr-TR" dirty="0" smtClean="0">
                <a:latin typeface="Arial" panose="020B0604020202020204" pitchFamily="34" charset="0"/>
              </a:rPr>
              <a:t>üretiminde önemlidir (Doğan, 2006, 2008).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73472" y="3254403"/>
            <a:ext cx="80556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</a:rPr>
              <a:t>6</a:t>
            </a:r>
            <a:r>
              <a:rPr lang="tr-TR" dirty="0" smtClean="0">
                <a:latin typeface="Arial" panose="020B0604020202020204" pitchFamily="34" charset="0"/>
              </a:rPr>
              <a:t>) </a:t>
            </a:r>
            <a:r>
              <a:rPr lang="tr-TR" dirty="0" smtClean="0">
                <a:latin typeface="TimesNewRoman"/>
              </a:rPr>
              <a:t>Aynı </a:t>
            </a:r>
            <a:r>
              <a:rPr lang="tr-TR" dirty="0">
                <a:latin typeface="TimesNewRoman"/>
              </a:rPr>
              <a:t>yazarın aynı yıla ait yayınlarının kaynak olarak </a:t>
            </a:r>
            <a:r>
              <a:rPr lang="tr-TR" dirty="0" smtClean="0">
                <a:latin typeface="TimesNewRoman"/>
              </a:rPr>
              <a:t>gösterimi: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nb-NO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İnorganik </a:t>
            </a:r>
            <a:r>
              <a:rPr lang="tr-TR" dirty="0">
                <a:latin typeface="Arial" panose="020B0604020202020204" pitchFamily="34" charset="0"/>
              </a:rPr>
              <a:t>kristallerin yapısı, büyüklüğü </a:t>
            </a:r>
            <a:r>
              <a:rPr lang="tr-TR" dirty="0" smtClean="0">
                <a:latin typeface="Arial" panose="020B0604020202020204" pitchFamily="34" charset="0"/>
              </a:rPr>
              <a:t>ve morfolojisini </a:t>
            </a:r>
            <a:r>
              <a:rPr lang="tr-TR" dirty="0">
                <a:latin typeface="Arial" panose="020B0604020202020204" pitchFamily="34" charset="0"/>
              </a:rPr>
              <a:t>kontrol edebilmek, spesifik boyut </a:t>
            </a:r>
            <a:r>
              <a:rPr lang="tr-TR" dirty="0" smtClean="0">
                <a:latin typeface="Arial" panose="020B0604020202020204" pitchFamily="34" charset="0"/>
              </a:rPr>
              <a:t>ve morfolojide </a:t>
            </a:r>
            <a:r>
              <a:rPr lang="tr-TR" dirty="0">
                <a:latin typeface="Arial" panose="020B0604020202020204" pitchFamily="34" charset="0"/>
              </a:rPr>
              <a:t>malzeme </a:t>
            </a:r>
            <a:r>
              <a:rPr lang="tr-TR" dirty="0" smtClean="0">
                <a:latin typeface="Arial" panose="020B0604020202020204" pitchFamily="34" charset="0"/>
              </a:rPr>
              <a:t>üretiminde önemlidir (Doğan, 2006a, 2006b).</a:t>
            </a:r>
            <a:endParaRPr 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Kaynak Gösterimi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32660" y="76470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7) </a:t>
            </a:r>
            <a:r>
              <a:rPr lang="nb-NO" dirty="0" smtClean="0">
                <a:latin typeface="Arial" panose="020B0604020202020204" pitchFamily="34" charset="0"/>
              </a:rPr>
              <a:t>Aynı </a:t>
            </a:r>
            <a:r>
              <a:rPr lang="nb-NO" dirty="0">
                <a:latin typeface="Arial" panose="020B0604020202020204" pitchFamily="34" charset="0"/>
              </a:rPr>
              <a:t>anda birden cok sayıda kaynak </a:t>
            </a:r>
            <a:r>
              <a:rPr lang="nb-NO" dirty="0" smtClean="0">
                <a:latin typeface="Arial" panose="020B0604020202020204" pitchFamily="34" charset="0"/>
              </a:rPr>
              <a:t>g</a:t>
            </a:r>
            <a:r>
              <a:rPr lang="tr-TR" dirty="0" smtClean="0">
                <a:latin typeface="Arial" panose="020B0604020202020204" pitchFamily="34" charset="0"/>
              </a:rPr>
              <a:t>ö</a:t>
            </a:r>
            <a:r>
              <a:rPr lang="nb-NO" dirty="0" smtClean="0">
                <a:latin typeface="Arial" panose="020B0604020202020204" pitchFamily="34" charset="0"/>
              </a:rPr>
              <a:t>sterimi: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err="1" smtClean="0">
                <a:latin typeface="Arial" panose="020B0604020202020204" pitchFamily="34" charset="0"/>
              </a:rPr>
              <a:t>Çekirdeklenme</a:t>
            </a:r>
            <a:r>
              <a:rPr lang="tr-TR" dirty="0" smtClean="0">
                <a:latin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</a:rPr>
              <a:t>ve kristal büyüme aşamalarını </a:t>
            </a:r>
            <a:r>
              <a:rPr lang="tr-TR" dirty="0" smtClean="0">
                <a:latin typeface="Arial" panose="020B0604020202020204" pitchFamily="34" charset="0"/>
              </a:rPr>
              <a:t>kontrol etmek </a:t>
            </a:r>
            <a:r>
              <a:rPr lang="tr-TR" dirty="0">
                <a:latin typeface="Arial" panose="020B0604020202020204" pitchFamily="34" charset="0"/>
              </a:rPr>
              <a:t>için birçok yaklaşım geliştirilmiştir </a:t>
            </a:r>
            <a:r>
              <a:rPr lang="tr-TR" dirty="0" smtClean="0">
                <a:latin typeface="Arial" panose="020B0604020202020204" pitchFamily="34" charset="0"/>
              </a:rPr>
              <a:t>(</a:t>
            </a:r>
            <a:r>
              <a:rPr lang="tr-TR" dirty="0" err="1" smtClean="0">
                <a:latin typeface="Arial" panose="020B0604020202020204" pitchFamily="34" charset="0"/>
              </a:rPr>
              <a:t>Dogan</a:t>
            </a:r>
            <a:r>
              <a:rPr lang="tr-TR" dirty="0" smtClean="0">
                <a:latin typeface="Arial" panose="020B0604020202020204" pitchFamily="34" charset="0"/>
              </a:rPr>
              <a:t> vd., 2008; Akyol</a:t>
            </a: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</a:rPr>
              <a:t>vd</a:t>
            </a:r>
            <a:r>
              <a:rPr lang="it-IT" dirty="0" smtClean="0">
                <a:latin typeface="Arial" panose="020B0604020202020204" pitchFamily="34" charset="0"/>
              </a:rPr>
              <a:t>., 200</a:t>
            </a:r>
            <a:r>
              <a:rPr lang="tr-TR" dirty="0">
                <a:latin typeface="Arial" panose="020B0604020202020204" pitchFamily="34" charset="0"/>
              </a:rPr>
              <a:t>4</a:t>
            </a:r>
            <a:r>
              <a:rPr lang="tr-TR" dirty="0" smtClean="0">
                <a:latin typeface="Arial" panose="020B0604020202020204" pitchFamily="34" charset="0"/>
              </a:rPr>
              <a:t>;</a:t>
            </a:r>
            <a:r>
              <a:rPr lang="it-IT" dirty="0" smtClean="0">
                <a:latin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</a:rPr>
              <a:t>Öner vd., 1998).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8) Kaynağı belli olmayan veya Anonim bilgi için kaynak gösterimi: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</a:rPr>
              <a:t>(Anonim, 2020)</a:t>
            </a:r>
            <a:endParaRPr 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Kaynak Gösterimine Örnekler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0982" y="3555365"/>
            <a:ext cx="8002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TimesNewRomanPSMT"/>
              </a:rPr>
              <a:t>Doğan</a:t>
            </a:r>
            <a:r>
              <a:rPr lang="nn-NO" dirty="0" smtClean="0">
                <a:latin typeface="TimesNewRomanPSMT"/>
              </a:rPr>
              <a:t> </a:t>
            </a:r>
            <a:r>
              <a:rPr lang="nn-NO" dirty="0">
                <a:latin typeface="TimesNewRomanPSMT"/>
              </a:rPr>
              <a:t>ve ark. (2006)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kristallerin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spesifik yüzey alanına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katkı maddesinin etkisini </a:t>
            </a:r>
            <a:r>
              <a:rPr lang="tr-TR" dirty="0" smtClean="0">
                <a:latin typeface="TimesNewRomanPSMT"/>
              </a:rPr>
              <a:t>inceledikleri çalışmalarında, ……………………………………………..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385570" y="2279807"/>
            <a:ext cx="7848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Doğan ve </a:t>
            </a:r>
            <a:r>
              <a:rPr lang="tr-TR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Kirboğa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 (2017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yaptıkları çalışmada, …………………………….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5570" y="875779"/>
            <a:ext cx="774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Doğan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(2017)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yaptığı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çalışmada, deneysel koşullar ve katkı maddelerinin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kristallerin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spesifik yüzey alanına etkisini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</a:rPr>
              <a:t>incelemiştir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Eşitliklerin Gösterimi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527282" y="1484784"/>
            <a:ext cx="7907106" cy="3048673"/>
            <a:chOff x="467592" y="2062317"/>
            <a:chExt cx="7907106" cy="3048673"/>
          </a:xfrm>
        </p:grpSpPr>
        <p:sp>
          <p:nvSpPr>
            <p:cNvPr id="6" name="Dikdörtgen 5"/>
            <p:cNvSpPr/>
            <p:nvPr/>
          </p:nvSpPr>
          <p:spPr>
            <a:xfrm>
              <a:off x="559902" y="4603159"/>
              <a:ext cx="7710388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tr-TR" dirty="0">
                  <a:latin typeface="Arial" panose="020B0604020202020204" pitchFamily="34" charset="0"/>
                  <a:ea typeface="Times New Roman" panose="02020603050405020304" pitchFamily="18" charset="0"/>
                </a:rPr>
                <a:t>Bu analiz kütle yoğunluğu dağılımı ile ilgili bilgi vermektedir (Eşitlik </a:t>
              </a:r>
              <a:r>
                <a:rPr lang="tr-TR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2.1).</a:t>
              </a:r>
              <a:endPara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" name="Dikdörtgen 1"/>
            <p:cNvSpPr/>
            <p:nvPr/>
          </p:nvSpPr>
          <p:spPr>
            <a:xfrm>
              <a:off x="467592" y="2062317"/>
              <a:ext cx="78228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dirty="0" err="1" smtClean="0">
                  <a:latin typeface="TimesNewRomanPSMT"/>
                </a:rPr>
                <a:t>Fourier</a:t>
              </a:r>
              <a:r>
                <a:rPr lang="tr-TR" dirty="0" smtClean="0">
                  <a:latin typeface="TimesNewRomanPSMT"/>
                </a:rPr>
                <a:t> </a:t>
              </a:r>
              <a:r>
                <a:rPr lang="tr-TR" dirty="0">
                  <a:latin typeface="TimesNewRomanPSMT"/>
                </a:rPr>
                <a:t>Eşitliği (Eşitlik </a:t>
              </a:r>
              <a:r>
                <a:rPr lang="tr-TR" dirty="0" smtClean="0">
                  <a:latin typeface="TimesNewRomanPSMT"/>
                </a:rPr>
                <a:t>2.1) kullanılarak hesaplanmıştır.</a:t>
              </a:r>
              <a:endParaRPr lang="tr-TR" dirty="0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551870" y="2930091"/>
              <a:ext cx="78228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dirty="0" smtClean="0">
                  <a:latin typeface="TimesNewRomanPSMT"/>
                </a:rPr>
                <a:t>(2.1) eşitliği  kullanılarak hesaplanmıştır.</a:t>
              </a:r>
              <a:endParaRPr lang="tr-TR" dirty="0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551870" y="3797866"/>
              <a:ext cx="78228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dirty="0" smtClean="0">
                  <a:latin typeface="TimesNewRomanPSMT"/>
                </a:rPr>
                <a:t>Eşitlik 2.1 kullanılarak hesaplanmıştır.</a:t>
              </a:r>
              <a:endParaRPr lang="tr-T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1331640" y="4869160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                                                                        (2.1)  </a:t>
                </a:r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869160"/>
                <a:ext cx="6912768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7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34692" y="1934580"/>
            <a:ext cx="80339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</a:rPr>
              <a:t>Şekil 3.1’de çözünürlüğe karşı parçacık boyutu değişimi gösterilmiştir.</a:t>
            </a:r>
            <a:endParaRPr lang="tr-T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01516" y="3618270"/>
            <a:ext cx="68993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Çözelti </a:t>
            </a:r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iletkenliğinin zamanla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değişimi Şekil 3.2’de gösterilmiştir.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01516" y="4667864"/>
            <a:ext cx="813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Şekil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7.1’den </a:t>
            </a:r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de görüldüğü gibi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………………………..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1516" y="2891841"/>
            <a:ext cx="8276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Çözelti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iletkenliği </a:t>
            </a:r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zamanla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değişmiştir (Şekil 3.2).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48454" y="1196789"/>
            <a:ext cx="8033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</a:rPr>
              <a:t>D</a:t>
            </a:r>
            <a:r>
              <a:rPr lang="tr-TR" dirty="0" smtClean="0">
                <a:latin typeface="Arial" panose="020B0604020202020204" pitchFamily="34" charset="0"/>
              </a:rPr>
              <a:t>eneyler </a:t>
            </a:r>
            <a:r>
              <a:rPr lang="tr-TR" dirty="0">
                <a:latin typeface="Arial" panose="020B0604020202020204" pitchFamily="34" charset="0"/>
              </a:rPr>
              <a:t>ve reaksiyon koşulları Çizelge 6.1’de verilmiştir.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34692" y="435128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Metin İçinde Çizelge ve Şekillerin Gösterimi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043A309-1D0E-4BD0-88EB-AE74B1F9F716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1986"/>
          <a:stretch/>
        </p:blipFill>
        <p:spPr>
          <a:xfrm>
            <a:off x="1835696" y="3577815"/>
            <a:ext cx="5256584" cy="155169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5215838"/>
            <a:ext cx="2641533" cy="3445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24" y="5942303"/>
            <a:ext cx="6362988" cy="87397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76945" y="2315942"/>
            <a:ext cx="7783487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gün yaşlandırma işlemi uygulanan kristallerin yapısındaki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vaterit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fraksiyonu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Rao’s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Eşitliği (Eşitlik 1) kullanılarak hesaplanmış ve elde edilen kristallerin %45 </a:t>
            </a:r>
            <a:r>
              <a:rPr lang="tr-TR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vaterit</a:t>
            </a: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%55 kalsit yapısında olduğu bulunmuştur  </a:t>
            </a:r>
            <a:r>
              <a:rPr lang="tr-TR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</a:t>
            </a:r>
            <a:r>
              <a:rPr lang="tr-TR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vd. 2003; Han vd. 2006).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52264" y="597530"/>
            <a:ext cx="756415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amaçla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çözelti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pH'ı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yaşlandırma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süresi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değiştirilerek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inorganik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katkı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maddeleri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kullanılarak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mineral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oluşumunun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çekirdeklenme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kristal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büyüme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aşamalarını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etmek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birçok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yaklaşım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geliştirilmiştir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(Li </a:t>
            </a:r>
            <a:r>
              <a:rPr lang="en-US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2002; </a:t>
            </a:r>
            <a:r>
              <a:rPr lang="en-US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Manoli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2002; Yu </a:t>
            </a:r>
            <a:r>
              <a:rPr lang="en-US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2004; Butler </a:t>
            </a:r>
            <a:r>
              <a:rPr lang="en-US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2006).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smtClean="0">
                <a:solidFill>
                  <a:srgbClr val="FF0066"/>
                </a:solidFill>
                <a:latin typeface="Arial" panose="020B0604020202020204" pitchFamily="34" charset="0"/>
              </a:rPr>
              <a:t>Bilimsel Araştırma Süreci</a:t>
            </a:r>
          </a:p>
        </p:txBody>
      </p:sp>
      <p:sp>
        <p:nvSpPr>
          <p:cNvPr id="28675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2C556F7-B496-4BE0-803B-DD7B6B96BAD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331913" y="1700213"/>
            <a:ext cx="590391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Literatür Taraması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Araştırma Probleminin Belirlenmesi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Kaynakların Okunması ve Özetlenmesi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Araştırma Yöntem ve Tekniklerinin Belirlenmesi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Veri Toplanması ve Analizi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Bulguların Yorumlanması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>
                <a:latin typeface="Tahoma" panose="020B0604030504040204" pitchFamily="34" charset="0"/>
              </a:rPr>
              <a:t>Araştırma Raporunun Hazırlanması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180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Kaynakça 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82664" y="720417"/>
            <a:ext cx="794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anose="020B0604020202020204" pitchFamily="34" charset="0"/>
              </a:rPr>
              <a:t>Süreli yayın: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Yazarın soyadı, Yazarın adının </a:t>
            </a:r>
            <a:r>
              <a:rPr lang="tr-TR" dirty="0" smtClean="0">
                <a:latin typeface="Arial" panose="020B0604020202020204" pitchFamily="34" charset="0"/>
              </a:rPr>
              <a:t>baş </a:t>
            </a:r>
            <a:r>
              <a:rPr lang="tr-TR" dirty="0">
                <a:latin typeface="Arial" panose="020B0604020202020204" pitchFamily="34" charset="0"/>
              </a:rPr>
              <a:t>harfi. </a:t>
            </a:r>
            <a:r>
              <a:rPr lang="tr-TR" dirty="0" smtClean="0">
                <a:latin typeface="Arial" panose="020B0604020202020204" pitchFamily="34" charset="0"/>
              </a:rPr>
              <a:t>(Basım Yılı). </a:t>
            </a:r>
            <a:r>
              <a:rPr lang="tr-TR" dirty="0">
                <a:latin typeface="Arial" panose="020B0604020202020204" pitchFamily="34" charset="0"/>
              </a:rPr>
              <a:t>Makalenin adı. </a:t>
            </a:r>
            <a:r>
              <a:rPr lang="tr-TR" dirty="0" smtClean="0">
                <a:latin typeface="Arial" panose="020B0604020202020204" pitchFamily="34" charset="0"/>
              </a:rPr>
              <a:t>Süreli Yayının </a:t>
            </a:r>
            <a:r>
              <a:rPr lang="tr-TR" dirty="0">
                <a:latin typeface="Arial" panose="020B0604020202020204" pitchFamily="34" charset="0"/>
              </a:rPr>
              <a:t>Adı, </a:t>
            </a:r>
            <a:r>
              <a:rPr lang="tr-TR" dirty="0" smtClean="0">
                <a:latin typeface="Arial" panose="020B0604020202020204" pitchFamily="34" charset="0"/>
              </a:rPr>
              <a:t>cilt (süreli </a:t>
            </a:r>
            <a:r>
              <a:rPr lang="tr-TR" dirty="0">
                <a:latin typeface="Arial" panose="020B0604020202020204" pitchFamily="34" charset="0"/>
              </a:rPr>
              <a:t>yayının sayısı), sayfa aralığı.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34542" y="189487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Dogan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Ö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ve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Öner,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M. (2008).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nfluence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polymer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architecture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nanosized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hydroxyapatite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precipitation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Nanoscience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Nanotechnology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8 (2),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667-674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05123" y="2708302"/>
            <a:ext cx="825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anose="020B0604020202020204" pitchFamily="34" charset="0"/>
              </a:rPr>
              <a:t>Kitap:</a:t>
            </a:r>
          </a:p>
          <a:p>
            <a:r>
              <a:rPr lang="tr-TR" dirty="0"/>
              <a:t>Yazarın soyadı, Yazarın adının </a:t>
            </a:r>
            <a:r>
              <a:rPr lang="tr-TR" dirty="0" smtClean="0"/>
              <a:t>baş </a:t>
            </a:r>
            <a:r>
              <a:rPr lang="tr-TR" dirty="0"/>
              <a:t>harfi. </a:t>
            </a:r>
            <a:r>
              <a:rPr lang="tr-TR" dirty="0" smtClean="0"/>
              <a:t>(Basım Yılı). Kitabın adı (Baskı sayısı). Basım yeri: Yayınevi. 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82664" y="4584459"/>
            <a:ext cx="794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anose="020B0604020202020204" pitchFamily="34" charset="0"/>
              </a:rPr>
              <a:t>Çeviri kitap:</a:t>
            </a:r>
          </a:p>
          <a:p>
            <a:pPr algn="just"/>
            <a:r>
              <a:rPr lang="tr-TR" dirty="0"/>
              <a:t>Yazarın soyadı, Yazarın adının baş harfi. </a:t>
            </a:r>
            <a:r>
              <a:rPr lang="tr-TR" dirty="0" smtClean="0"/>
              <a:t>(Basım Yılı). </a:t>
            </a:r>
            <a:r>
              <a:rPr lang="tr-TR" dirty="0"/>
              <a:t>Kitabın adı (Baskı sayısı). (Çevirmenin adının baş harfi. Çevirmenin </a:t>
            </a:r>
            <a:r>
              <a:rPr lang="tr-TR" dirty="0" smtClean="0"/>
              <a:t>soyadı). </a:t>
            </a:r>
            <a:r>
              <a:rPr lang="tr-TR" dirty="0"/>
              <a:t>Basım Yeri: Yayınevi. (Orijinal çalışma basım </a:t>
            </a:r>
            <a:r>
              <a:rPr lang="tr-TR" dirty="0" smtClean="0"/>
              <a:t>tarihi) 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5516" y="3741533"/>
            <a:ext cx="7744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Mccabe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L. W., Smith, C. J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Harriott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P. (1993). Unit Operations of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hemical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ngineering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(5th ed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.)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New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York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McGraw-Hill.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0424" y="188640"/>
            <a:ext cx="7639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Kaynakça </a:t>
            </a:r>
            <a:endParaRPr lang="tr-TR" sz="20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36544" y="980728"/>
            <a:ext cx="794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anose="020B0604020202020204" pitchFamily="34" charset="0"/>
              </a:rPr>
              <a:t>Tez: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Yazarın soyadı, Yazarın adının bas harfi. </a:t>
            </a:r>
            <a:r>
              <a:rPr lang="tr-TR" dirty="0" smtClean="0">
                <a:latin typeface="Arial" panose="020B0604020202020204" pitchFamily="34" charset="0"/>
              </a:rPr>
              <a:t>(Basım Yılı). Tezin </a:t>
            </a:r>
            <a:r>
              <a:rPr lang="tr-TR" dirty="0">
                <a:latin typeface="Arial" panose="020B0604020202020204" pitchFamily="34" charset="0"/>
              </a:rPr>
              <a:t>adı. </a:t>
            </a:r>
            <a:r>
              <a:rPr lang="tr-TR" dirty="0" smtClean="0">
                <a:latin typeface="Arial" panose="020B0604020202020204" pitchFamily="34" charset="0"/>
              </a:rPr>
              <a:t>Tezin Yürütüldüğü Üniversite, Enstitü, Şehir.</a:t>
            </a:r>
            <a:endParaRPr lang="tr-TR" dirty="0">
              <a:latin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80689" y="214896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Bodur, B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(2012). Katkı maddelerinin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hidroksiapatitin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gözenek yapısına etkisi.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Yüksek Lisans Tezi.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Yıldız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Teknik Üniversitesi. Fen Bilimleri Enstitüsü, İstanbul.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83568" y="4331343"/>
            <a:ext cx="7955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Doğan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Ö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Bodur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(2017).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Investigation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Hydroxyapatite Morphology at Different Experimental Conditions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3rd International Conference on New Trends in Chemistry, </a:t>
            </a:r>
            <a:r>
              <a:rPr lang="tr-T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Mayıs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Helsinki,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Finlandiya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36544" y="3256633"/>
            <a:ext cx="794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Arial" panose="020B0604020202020204" pitchFamily="34" charset="0"/>
              </a:rPr>
              <a:t>Bildiri: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Yazarın soyadı, Yazarın adının bas harfi. </a:t>
            </a:r>
            <a:r>
              <a:rPr lang="tr-TR" dirty="0" smtClean="0">
                <a:latin typeface="Arial" panose="020B0604020202020204" pitchFamily="34" charset="0"/>
              </a:rPr>
              <a:t>(Yıl). konferansın gerçekleştiği ay şehir, ülke.</a:t>
            </a:r>
            <a:endParaRPr lang="tr-T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9 Slayt Numarası Yer Tutucusu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637A61-903F-489F-83E5-E454B8449EC2}" type="slidenum">
              <a:rPr lang="tr-TR" altLang="tr-TR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tr-TR" altLang="tr-TR" sz="1400" smtClean="0">
              <a:solidFill>
                <a:srgbClr val="FFFFFF"/>
              </a:solidFill>
            </a:endParaRPr>
          </a:p>
        </p:txBody>
      </p:sp>
      <p:sp>
        <p:nvSpPr>
          <p:cNvPr id="11267" name="Dikdörtgen 3"/>
          <p:cNvSpPr>
            <a:spLocks noChangeArrowheads="1"/>
          </p:cNvSpPr>
          <p:nvPr/>
        </p:nvSpPr>
        <p:spPr bwMode="auto">
          <a:xfrm>
            <a:off x="900113" y="1341438"/>
            <a:ext cx="7056263" cy="20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buFont typeface="Century Schoolbook" panose="02040604050505020304" pitchFamily="18" charset="0"/>
              <a:buAutoNum type="arabicPeriod"/>
            </a:pPr>
            <a:r>
              <a:rPr lang="tr-TR" altLang="tr-TR" dirty="0" err="1" smtClean="0">
                <a:latin typeface="Arial" panose="020B0604020202020204" pitchFamily="34" charset="0"/>
              </a:rPr>
              <a:t>Pugh</a:t>
            </a:r>
            <a:r>
              <a:rPr lang="tr-TR" altLang="tr-TR" dirty="0" smtClean="0">
                <a:latin typeface="Arial" panose="020B0604020202020204" pitchFamily="34" charset="0"/>
              </a:rPr>
              <a:t>, J.W., </a:t>
            </a:r>
            <a:r>
              <a:rPr lang="tr-TR" altLang="tr-TR" dirty="0" err="1" smtClean="0">
                <a:latin typeface="Arial" panose="020B0604020202020204" pitchFamily="34" charset="0"/>
              </a:rPr>
              <a:t>Sukan</a:t>
            </a:r>
            <a:r>
              <a:rPr lang="tr-TR" altLang="tr-TR" dirty="0" smtClean="0">
                <a:latin typeface="Arial" panose="020B0604020202020204" pitchFamily="34" charset="0"/>
              </a:rPr>
              <a:t>, F.V. (1994).Technical </a:t>
            </a:r>
            <a:r>
              <a:rPr lang="tr-TR" altLang="tr-TR" dirty="0" err="1" smtClean="0">
                <a:latin typeface="Arial" panose="020B0604020202020204" pitchFamily="34" charset="0"/>
              </a:rPr>
              <a:t>and</a:t>
            </a:r>
            <a:r>
              <a:rPr lang="tr-TR" altLang="tr-TR" dirty="0" smtClean="0">
                <a:latin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</a:rPr>
              <a:t>Formal</a:t>
            </a:r>
            <a:r>
              <a:rPr lang="tr-TR" altLang="tr-TR" dirty="0" smtClean="0">
                <a:latin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Arial" panose="020B0604020202020204" pitchFamily="34" charset="0"/>
              </a:rPr>
              <a:t>Writing</a:t>
            </a:r>
            <a:r>
              <a:rPr lang="tr-TR" altLang="tr-TR" dirty="0" smtClean="0">
                <a:latin typeface="Arial" panose="020B0604020202020204" pitchFamily="34" charset="0"/>
              </a:rPr>
              <a:t>. İzmir: Ege Üniversitesi Basımevi.</a:t>
            </a:r>
          </a:p>
          <a:p>
            <a:pPr>
              <a:lnSpc>
                <a:spcPct val="115000"/>
              </a:lnSpc>
              <a:buFont typeface="Century Schoolbook" panose="02040604050505020304" pitchFamily="18" charset="0"/>
              <a:buAutoNum type="arabicPeriod"/>
            </a:pPr>
            <a:r>
              <a:rPr lang="tr-TR" altLang="tr-TR" dirty="0" smtClean="0">
                <a:latin typeface="Arial" panose="020B0604020202020204" pitchFamily="34" charset="0"/>
              </a:rPr>
              <a:t>Cebeci</a:t>
            </a:r>
            <a:r>
              <a:rPr lang="tr-TR" altLang="tr-TR" dirty="0">
                <a:latin typeface="Arial" panose="020B0604020202020204" pitchFamily="34" charset="0"/>
              </a:rPr>
              <a:t>, S</a:t>
            </a:r>
            <a:r>
              <a:rPr lang="tr-TR" altLang="tr-TR" dirty="0" smtClean="0">
                <a:latin typeface="Arial" panose="020B0604020202020204" pitchFamily="34" charset="0"/>
              </a:rPr>
              <a:t>. (2010). Bilimsel </a:t>
            </a:r>
            <a:r>
              <a:rPr lang="tr-TR" altLang="tr-TR" dirty="0">
                <a:latin typeface="Arial" panose="020B0604020202020204" pitchFamily="34" charset="0"/>
              </a:rPr>
              <a:t>Araştırma ve Yazma </a:t>
            </a:r>
            <a:r>
              <a:rPr lang="tr-TR" altLang="tr-TR" dirty="0" smtClean="0">
                <a:latin typeface="Arial" panose="020B0604020202020204" pitchFamily="34" charset="0"/>
              </a:rPr>
              <a:t>Teknikleri (3. Baskı). İstanbul: Alfa Yayınları.</a:t>
            </a:r>
          </a:p>
          <a:p>
            <a:pPr>
              <a:lnSpc>
                <a:spcPct val="115000"/>
              </a:lnSpc>
              <a:buFont typeface="Century Schoolbook" panose="02040604050505020304" pitchFamily="18" charset="0"/>
              <a:buAutoNum type="arabicPeriod"/>
            </a:pPr>
            <a:r>
              <a:rPr lang="tr-TR" altLang="tr-TR" dirty="0" smtClean="0">
                <a:latin typeface="Arial" panose="020B0604020202020204" pitchFamily="34" charset="0"/>
              </a:rPr>
              <a:t>Bilimsel </a:t>
            </a:r>
            <a:r>
              <a:rPr lang="tr-TR" altLang="tr-TR" dirty="0" err="1">
                <a:latin typeface="Arial" panose="020B0604020202020204" pitchFamily="34" charset="0"/>
              </a:rPr>
              <a:t>Arastırmada</a:t>
            </a:r>
            <a:r>
              <a:rPr lang="tr-TR" altLang="tr-TR" dirty="0">
                <a:latin typeface="Arial" panose="020B0604020202020204" pitchFamily="34" charset="0"/>
              </a:rPr>
              <a:t> Etik ve </a:t>
            </a:r>
            <a:r>
              <a:rPr lang="tr-TR" altLang="tr-TR" dirty="0" err="1">
                <a:latin typeface="Arial" panose="020B0604020202020204" pitchFamily="34" charset="0"/>
              </a:rPr>
              <a:t>Sorunları,Türkiye</a:t>
            </a:r>
            <a:r>
              <a:rPr lang="tr-TR" altLang="tr-TR" dirty="0">
                <a:latin typeface="Arial" panose="020B0604020202020204" pitchFamily="34" charset="0"/>
              </a:rPr>
              <a:t> Bilimler Akademisi </a:t>
            </a:r>
            <a:r>
              <a:rPr lang="tr-TR" altLang="tr-TR" dirty="0" smtClean="0">
                <a:latin typeface="Arial" panose="020B0604020202020204" pitchFamily="34" charset="0"/>
              </a:rPr>
              <a:t>Yayınları,2002</a:t>
            </a:r>
            <a:endParaRPr lang="tr-TR" altLang="tr-TR" dirty="0">
              <a:latin typeface="Arial" panose="020B0604020202020204" pitchFamily="34" charset="0"/>
            </a:endParaRPr>
          </a:p>
        </p:txBody>
      </p:sp>
      <p:sp>
        <p:nvSpPr>
          <p:cNvPr id="11268" name="Dikdörtgen 4"/>
          <p:cNvSpPr>
            <a:spLocks noChangeArrowheads="1"/>
          </p:cNvSpPr>
          <p:nvPr/>
        </p:nvSpPr>
        <p:spPr bwMode="auto">
          <a:xfrm>
            <a:off x="1116013" y="692150"/>
            <a:ext cx="28003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tr-TR" altLang="tr-TR" b="1">
                <a:latin typeface="Arial" panose="020B0604020202020204" pitchFamily="34" charset="0"/>
                <a:cs typeface="Times New Roman" panose="02020603050405020304" pitchFamily="18" charset="0"/>
              </a:rPr>
              <a:t>Yararlanılan Kaynaklar: </a:t>
            </a:r>
            <a:endParaRPr lang="tr-TR" alt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E94DE3A5-196C-4921-8C3F-0841154E495C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12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tr-TR" sz="1800">
              <a:latin typeface="Tahoma" panose="020B0604030504040204" pitchFamily="34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84213" y="912763"/>
            <a:ext cx="741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 dirty="0">
                <a:latin typeface="Tahoma" panose="020B0604030504040204" pitchFamily="34" charset="0"/>
              </a:rPr>
              <a:t>Bilimsel araştırmada konu seçiminden çalışmanın yapılıp sonuçlandırılması ve rapor haline getirilmesine kadar yapılacak bütün işler belli bir düzen içinde yürütülmelidir. Bu düzen araştırmanın </a:t>
            </a:r>
            <a:r>
              <a:rPr lang="tr-TR" altLang="tr-TR" sz="1800" b="1" dirty="0">
                <a:latin typeface="Tahoma" panose="020B0604030504040204" pitchFamily="34" charset="0"/>
              </a:rPr>
              <a:t>yöntemini</a:t>
            </a:r>
            <a:r>
              <a:rPr lang="tr-TR" altLang="tr-TR" sz="1800" dirty="0">
                <a:latin typeface="Tahoma" panose="020B0604030504040204" pitchFamily="34" charset="0"/>
              </a:rPr>
              <a:t> gösterir</a:t>
            </a:r>
            <a:r>
              <a:rPr lang="tr-TR" altLang="tr-TR" sz="1800" dirty="0" smtClean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619672" y="3173313"/>
            <a:ext cx="59917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Araştırma modeli </a:t>
            </a:r>
          </a:p>
          <a:p>
            <a:pPr marL="285750" indent="-285750" algn="just"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Evren (araştırma kümesi) </a:t>
            </a: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örneklem (numune) </a:t>
            </a:r>
            <a:endParaRPr lang="tr-TR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Verilerin toplanması</a:t>
            </a:r>
          </a:p>
          <a:p>
            <a:pPr marL="285750" indent="-285750" algn="just" eaLnBrk="1" hangingPunct="1">
              <a:lnSpc>
                <a:spcPct val="2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Verilerin </a:t>
            </a:r>
            <a:r>
              <a:rPr lang="tr-TR" dirty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r-TR" dirty="0" smtClean="0">
                <a:ea typeface="Tahoma" panose="020B0604030504040204" pitchFamily="34" charset="0"/>
                <a:cs typeface="Tahoma" panose="020B0604030504040204" pitchFamily="34" charset="0"/>
              </a:rPr>
              <a:t>naliz edilmesi</a:t>
            </a:r>
            <a:endParaRPr lang="tr-TR" altLang="tr-TR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2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Araştırmada Yöntem (Metot)</a:t>
            </a:r>
          </a:p>
        </p:txBody>
      </p:sp>
    </p:spTree>
    <p:extLst>
      <p:ext uri="{BB962C8B-B14F-4D97-AF65-F5344CB8AC3E}">
        <p14:creationId xmlns:p14="http://schemas.microsoft.com/office/powerpoint/2010/main" val="20275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274638"/>
            <a:ext cx="8280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tr-TR" altLang="tr-TR" b="1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Bilimde Etik Dışı Davranış (</a:t>
            </a:r>
            <a:r>
              <a:rPr lang="tr-TR" altLang="tr-TR" b="1" cap="none" dirty="0" err="1" smtClean="0">
                <a:solidFill>
                  <a:srgbClr val="FF0066"/>
                </a:solidFill>
                <a:latin typeface="Arial" panose="020B0604020202020204" pitchFamily="34" charset="0"/>
              </a:rPr>
              <a:t>Scientific</a:t>
            </a:r>
            <a:r>
              <a:rPr lang="tr-TR" altLang="tr-TR" b="1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cap="none" dirty="0" err="1" smtClean="0">
                <a:solidFill>
                  <a:srgbClr val="FF0066"/>
                </a:solidFill>
                <a:latin typeface="Arial" panose="020B0604020202020204" pitchFamily="34" charset="0"/>
              </a:rPr>
              <a:t>Misconduct</a:t>
            </a:r>
            <a:r>
              <a:rPr lang="tr-TR" altLang="tr-TR" b="1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9699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40CA53E-C8F7-415B-BBD5-8C448F5CC529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29700" name="Dikdörtgen 2"/>
          <p:cNvSpPr>
            <a:spLocks noChangeArrowheads="1"/>
          </p:cNvSpPr>
          <p:nvPr/>
        </p:nvSpPr>
        <p:spPr bwMode="auto">
          <a:xfrm>
            <a:off x="677863" y="1628775"/>
            <a:ext cx="7572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2400" dirty="0">
                <a:latin typeface="Arial" panose="020B0604020202020204" pitchFamily="34" charset="0"/>
              </a:rPr>
              <a:t>Bilimde etik dışı davranış türleri:</a:t>
            </a:r>
          </a:p>
          <a:p>
            <a:pPr>
              <a:lnSpc>
                <a:spcPct val="150000"/>
              </a:lnSpc>
            </a:pPr>
            <a:endParaRPr lang="tr-TR" altLang="tr-TR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Century Schoolbook" panose="02040604050505020304" pitchFamily="18" charset="0"/>
              <a:buAutoNum type="arabicPeriod"/>
            </a:pPr>
            <a:r>
              <a:rPr lang="tr-TR" altLang="tr-TR" sz="2400" dirty="0"/>
              <a:t>Disiplinsiz (Dikkatsiz veya Özensiz) Araştırma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Century Schoolbook" panose="02040604050505020304" pitchFamily="18" charset="0"/>
              <a:buAutoNum type="arabicPeriod"/>
            </a:pPr>
            <a:r>
              <a:rPr lang="tr-TR" altLang="tr-TR" sz="2400" dirty="0"/>
              <a:t>Yinelenen Yayın (</a:t>
            </a:r>
            <a:r>
              <a:rPr lang="tr-TR" altLang="tr-TR" sz="2400" dirty="0" err="1"/>
              <a:t>Duplication</a:t>
            </a:r>
            <a:r>
              <a:rPr lang="tr-TR" altLang="tr-TR" sz="2400" dirty="0"/>
              <a:t>)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Century Schoolbook" panose="02040604050505020304" pitchFamily="18" charset="0"/>
              <a:buAutoNum type="arabicPeriod"/>
            </a:pPr>
            <a:r>
              <a:rPr lang="tr-TR" altLang="tr-TR" sz="2400" dirty="0"/>
              <a:t>Sahtecilik, Saptırma veya Aldatmaca (</a:t>
            </a:r>
            <a:r>
              <a:rPr lang="tr-TR" altLang="tr-TR" sz="2400" dirty="0" err="1"/>
              <a:t>Falsification</a:t>
            </a:r>
            <a:r>
              <a:rPr lang="tr-TR" altLang="tr-TR" sz="2400" dirty="0"/>
              <a:t>)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Century Schoolbook" panose="02040604050505020304" pitchFamily="18" charset="0"/>
              <a:buAutoNum type="arabicPeriod"/>
            </a:pPr>
            <a:r>
              <a:rPr lang="tr-TR" altLang="tr-TR" sz="2400" dirty="0" err="1"/>
              <a:t>Uydurmacılık</a:t>
            </a:r>
            <a:r>
              <a:rPr lang="tr-TR" altLang="tr-TR" sz="2400" dirty="0"/>
              <a:t> (</a:t>
            </a:r>
            <a:r>
              <a:rPr lang="tr-TR" altLang="tr-TR" sz="2400" dirty="0" err="1"/>
              <a:t>Fabrication</a:t>
            </a:r>
            <a:r>
              <a:rPr lang="tr-TR" altLang="tr-TR" sz="2400" dirty="0"/>
              <a:t>)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Century Schoolbook" panose="02040604050505020304" pitchFamily="18" charset="0"/>
              <a:buAutoNum type="arabicPeriod"/>
            </a:pPr>
            <a:r>
              <a:rPr lang="tr-TR" altLang="tr-TR" sz="2400" dirty="0" err="1"/>
              <a:t>Aşırmacılık</a:t>
            </a:r>
            <a:r>
              <a:rPr lang="tr-TR" altLang="tr-TR" sz="2400" dirty="0"/>
              <a:t> (</a:t>
            </a:r>
            <a:r>
              <a:rPr lang="tr-TR" altLang="tr-TR" sz="2400" dirty="0" err="1"/>
              <a:t>Plagiarism</a:t>
            </a:r>
            <a:r>
              <a:rPr lang="tr-TR" altLang="tr-TR" sz="2400" dirty="0"/>
              <a:t>) </a:t>
            </a:r>
          </a:p>
          <a:p>
            <a:pPr>
              <a:lnSpc>
                <a:spcPct val="150000"/>
              </a:lnSpc>
            </a:pPr>
            <a:r>
              <a:rPr lang="tr-TR" altLang="tr-TR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67544" y="6597352"/>
            <a:ext cx="5616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050" i="1" dirty="0" smtClean="0"/>
              <a:t>Kaynak: </a:t>
            </a:r>
            <a:r>
              <a:rPr lang="tr-TR" sz="1050" dirty="0" smtClean="0"/>
              <a:t>Bilimsel </a:t>
            </a:r>
            <a:r>
              <a:rPr lang="tr-TR" sz="1050" dirty="0" err="1" smtClean="0"/>
              <a:t>Arastırmada</a:t>
            </a:r>
            <a:r>
              <a:rPr lang="tr-TR" sz="1050" dirty="0" smtClean="0"/>
              <a:t> Etik </a:t>
            </a:r>
            <a:r>
              <a:rPr lang="tr-TR" sz="1050" dirty="0"/>
              <a:t>ve </a:t>
            </a:r>
            <a:r>
              <a:rPr lang="tr-TR" sz="1050" dirty="0" err="1" smtClean="0"/>
              <a:t>Sorunları,Türkiye</a:t>
            </a:r>
            <a:r>
              <a:rPr lang="tr-TR" sz="1050" dirty="0" smtClean="0"/>
              <a:t> </a:t>
            </a:r>
            <a:r>
              <a:rPr lang="tr-TR" sz="1050" dirty="0"/>
              <a:t>Bilimler </a:t>
            </a:r>
            <a:r>
              <a:rPr lang="tr-TR" sz="1050" dirty="0" smtClean="0"/>
              <a:t>Akademisi Yayınları,2002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890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-242888"/>
            <a:ext cx="7467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smtClean="0">
                <a:solidFill>
                  <a:srgbClr val="FF0066"/>
                </a:solidFill>
                <a:latin typeface="Arial" panose="020B0604020202020204" pitchFamily="34" charset="0"/>
              </a:rPr>
              <a:t>  Konu Belirlenmesi</a:t>
            </a:r>
          </a:p>
        </p:txBody>
      </p:sp>
      <p:sp>
        <p:nvSpPr>
          <p:cNvPr id="29699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B0C85CE-42F2-4E79-B8C2-C8A4E6DF2AE5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4213" y="1125538"/>
            <a:ext cx="7632700" cy="74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Bilimsel anlamda yeni bir çalışma ortaya koymadan önce araştırmacı belirlediği konu hakkında bilgi toplamalı ve başka araştırmacıların neler yaptığını gözden geçirmelidir.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tr-TR" sz="2000" dirty="0" smtClean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Bu aşama;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çalışmak istenen konu hakkında bilgi toplamaya,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konunun daha önce çalışılıp çalışılmadığını, çalışılmış ise ne gibi yenilikler yapılabileceğini görmeye,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raporu yazarken bilgileri iyi bir şekilde vermeyi sağlar.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tr-TR" sz="2000" dirty="0" smtClean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tr-TR" sz="2000" dirty="0" smtClean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tr-TR" sz="2000" dirty="0" smtClean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endParaRPr lang="tr-TR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-458788"/>
            <a:ext cx="7467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smtClean="0">
                <a:solidFill>
                  <a:srgbClr val="FF0066"/>
                </a:solidFill>
                <a:latin typeface="Arial" panose="020B0604020202020204" pitchFamily="34" charset="0"/>
              </a:rPr>
              <a:t>  Hipotez</a:t>
            </a:r>
          </a:p>
        </p:txBody>
      </p:sp>
      <p:sp>
        <p:nvSpPr>
          <p:cNvPr id="31747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E414A81-AF53-4FD2-812A-DA9463CC0D38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31748" name="Metin kutusu 1"/>
          <p:cNvSpPr txBox="1">
            <a:spLocks noChangeArrowheads="1"/>
          </p:cNvSpPr>
          <p:nvPr/>
        </p:nvSpPr>
        <p:spPr bwMode="auto">
          <a:xfrm>
            <a:off x="395288" y="1052513"/>
            <a:ext cx="7993062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altLang="tr-TR" dirty="0"/>
              <a:t>Hipotez doğru kabul edilen fakat doğruluğu denenmemiş, test edilmemiş varsayımlardır. </a:t>
            </a:r>
          </a:p>
          <a:p>
            <a:pPr algn="just">
              <a:lnSpc>
                <a:spcPct val="150000"/>
              </a:lnSpc>
            </a:pPr>
            <a:endParaRPr lang="tr-TR" altLang="tr-TR" sz="800" dirty="0"/>
          </a:p>
          <a:p>
            <a:pPr algn="just">
              <a:lnSpc>
                <a:spcPct val="150000"/>
              </a:lnSpc>
            </a:pPr>
            <a:r>
              <a:rPr lang="tr-TR" altLang="tr-TR" dirty="0"/>
              <a:t>Olaylar ya da değişkenler arasında var olduğu kestirilen ilişkilerin ifade edilmesi için kullanılır.</a:t>
            </a:r>
          </a:p>
          <a:p>
            <a:pPr algn="just">
              <a:lnSpc>
                <a:spcPct val="150000"/>
              </a:lnSpc>
            </a:pPr>
            <a:endParaRPr lang="tr-TR" altLang="tr-TR" dirty="0"/>
          </a:p>
          <a:p>
            <a:pPr algn="just">
              <a:lnSpc>
                <a:spcPct val="150000"/>
              </a:lnSpc>
            </a:pPr>
            <a:r>
              <a:rPr lang="tr-TR" altLang="tr-TR" dirty="0"/>
              <a:t>İyi bir hipotez;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	amaçlarla tutarlı </a:t>
            </a:r>
            <a:r>
              <a:rPr lang="tr-TR" altLang="tr-TR" dirty="0" smtClean="0"/>
              <a:t>olmalıdır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	</a:t>
            </a:r>
            <a:r>
              <a:rPr lang="tr-TR" altLang="tr-TR" dirty="0" smtClean="0"/>
              <a:t>net bir şekilde ifade edilmelidir</a:t>
            </a:r>
            <a:endParaRPr lang="tr-TR" altLang="tr-TR" dirty="0"/>
          </a:p>
          <a:p>
            <a:pPr algn="just">
              <a:lnSpc>
                <a:spcPct val="150000"/>
              </a:lnSpc>
            </a:pPr>
            <a:r>
              <a:rPr lang="tr-TR" altLang="tr-TR" dirty="0"/>
              <a:t>	sınanabilir olmalı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	anlaşılabilir olmalı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	tüm değişkenleri içermelidir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		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altLang="tr-TR" cap="none" dirty="0" smtClean="0">
                <a:solidFill>
                  <a:srgbClr val="FF0066"/>
                </a:solidFill>
                <a:latin typeface="Arial" panose="020B0604020202020204" pitchFamily="34" charset="0"/>
              </a:rPr>
              <a:t>  Kaynak </a:t>
            </a:r>
            <a:r>
              <a:rPr lang="tr-TR" altLang="tr-TR" cap="none" dirty="0">
                <a:solidFill>
                  <a:srgbClr val="FF0066"/>
                </a:solidFill>
                <a:latin typeface="Arial" panose="020B0604020202020204" pitchFamily="34" charset="0"/>
              </a:rPr>
              <a:t>Taraması (Literatür Taraması)</a:t>
            </a:r>
            <a:endParaRPr lang="tr-TR" altLang="tr-TR" cap="none" dirty="0" smtClean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9 Slayt Numarası Yer Tutucusu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484979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B3C4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C0C3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6BD77D7-186D-4E12-A4FD-8850CAB7455B}" type="slidenum">
              <a:rPr lang="tr-TR" altLang="tr-TR" sz="1400" b="1">
                <a:solidFill>
                  <a:srgbClr val="FFFFF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r-TR" altLang="tr-TR" sz="1400" b="1">
              <a:solidFill>
                <a:srgbClr val="FFFFFF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855032" y="2636912"/>
            <a:ext cx="7229475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a</a:t>
            </a:r>
            <a:r>
              <a:rPr lang="tr-TR" sz="2400" dirty="0" smtClean="0">
                <a:solidFill>
                  <a:prstClr val="black"/>
                </a:solidFill>
              </a:rPr>
              <a:t>raştırma konusu hakkında bilgi sahibi olmayı,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/>
                </a:solidFill>
              </a:rPr>
              <a:t>k</a:t>
            </a:r>
            <a:r>
              <a:rPr lang="tr-TR" sz="2400" dirty="0" smtClean="0">
                <a:solidFill>
                  <a:prstClr val="black"/>
                </a:solidFill>
              </a:rPr>
              <a:t>onu ile ilgili daha önce çalışılıp çalışılmadığını ve çalışılmış ise konuya ne gibi yenilikler katabileceğini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görmeyi,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hazır </a:t>
            </a:r>
            <a:r>
              <a:rPr lang="tr-TR" sz="2400" dirty="0">
                <a:solidFill>
                  <a:prstClr val="black"/>
                </a:solidFill>
              </a:rPr>
              <a:t>bilgileri problemin çözümünde, verilerin yorumlanmasında </a:t>
            </a:r>
            <a:r>
              <a:rPr lang="tr-TR" sz="2400" dirty="0" smtClean="0">
                <a:solidFill>
                  <a:prstClr val="black"/>
                </a:solidFill>
              </a:rPr>
              <a:t>kullanmayı,</a:t>
            </a:r>
            <a:endParaRPr lang="tr-TR" sz="2400" dirty="0">
              <a:solidFill>
                <a:prstClr val="black"/>
              </a:solidFill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araştırma raporunu hazırlarken bilgileri iyi bir şekilde vermeyi sağlar.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tr-TR" sz="2400" dirty="0" smtClean="0">
              <a:solidFill>
                <a:prstClr val="black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20768" y="1916832"/>
            <a:ext cx="284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/>
              <a:t>Kaynak araştırması;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855032" y="1196752"/>
            <a:ext cx="500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Araştırmanın en önemli aşamasıdır. </a:t>
            </a:r>
          </a:p>
        </p:txBody>
      </p:sp>
    </p:spTree>
    <p:extLst>
      <p:ext uri="{BB962C8B-B14F-4D97-AF65-F5344CB8AC3E}">
        <p14:creationId xmlns:p14="http://schemas.microsoft.com/office/powerpoint/2010/main" val="29538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6519</TotalTime>
  <Words>1905</Words>
  <Application>Microsoft Office PowerPoint</Application>
  <PresentationFormat>Ekran Gösterisi (4:3)</PresentationFormat>
  <Paragraphs>331</Paragraphs>
  <Slides>42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4" baseType="lpstr">
      <vt:lpstr>Arial</vt:lpstr>
      <vt:lpstr>Calibri</vt:lpstr>
      <vt:lpstr>Cambria Math</vt:lpstr>
      <vt:lpstr>Century Schoolbook</vt:lpstr>
      <vt:lpstr>Charter BT</vt:lpstr>
      <vt:lpstr>Tahoma</vt:lpstr>
      <vt:lpstr>Times New Roman</vt:lpstr>
      <vt:lpstr>TimesNewRoman</vt:lpstr>
      <vt:lpstr>TimesNewRomanPSMT</vt:lpstr>
      <vt:lpstr>Wingdings</vt:lpstr>
      <vt:lpstr>Wingdings 2</vt:lpstr>
      <vt:lpstr>Cumba</vt:lpstr>
      <vt:lpstr>PowerPoint Sunusu</vt:lpstr>
      <vt:lpstr>PowerPoint Sunusu</vt:lpstr>
      <vt:lpstr>PowerPoint Sunusu</vt:lpstr>
      <vt:lpstr>Bilimsel Araştırma Süreci</vt:lpstr>
      <vt:lpstr>Araştırmada Yöntem (Metot)</vt:lpstr>
      <vt:lpstr>Bilimde Etik Dışı Davranış (Scientific Misconduct)</vt:lpstr>
      <vt:lpstr>  Konu Belirlenmesi</vt:lpstr>
      <vt:lpstr>  Hipotez</vt:lpstr>
      <vt:lpstr>  Kaynak Taraması (Literatür Taraması)</vt:lpstr>
      <vt:lpstr>PowerPoint Sunusu</vt:lpstr>
      <vt:lpstr>PowerPoint Sunusu</vt:lpstr>
      <vt:lpstr>PowerPoint Sunusu</vt:lpstr>
      <vt:lpstr>PowerPoint Sunusu</vt:lpstr>
      <vt:lpstr> Literatür Okuma</vt:lpstr>
      <vt:lpstr>  Yanlışlıklar</vt:lpstr>
      <vt:lpstr>  BİLİMSEL YAZI</vt:lpstr>
      <vt:lpstr>  TEZ</vt:lpstr>
      <vt:lpstr>Bilimsel Yazının Hazırlanması</vt:lpstr>
      <vt:lpstr>PowerPoint Sunusu</vt:lpstr>
      <vt:lpstr>PowerPoint Sunusu</vt:lpstr>
      <vt:lpstr>PowerPoint Sunusu</vt:lpstr>
      <vt:lpstr>PowerPoint Sunusu</vt:lpstr>
      <vt:lpstr>Çizelge ve Şekil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Endüstriyel Kristalizasyon_2010</dc:title>
  <dc:creator>PC</dc:creator>
  <cp:lastModifiedBy>PENCERE</cp:lastModifiedBy>
  <cp:revision>519</cp:revision>
  <cp:lastPrinted>2012-12-24T12:07:20Z</cp:lastPrinted>
  <dcterms:created xsi:type="dcterms:W3CDTF">2010-06-07T04:55:30Z</dcterms:created>
  <dcterms:modified xsi:type="dcterms:W3CDTF">2022-10-24T12:42:17Z</dcterms:modified>
</cp:coreProperties>
</file>